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95D"/>
    <a:srgbClr val="CD1076"/>
    <a:srgbClr val="33755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23" d="100"/>
          <a:sy n="23" d="100"/>
        </p:scale>
        <p:origin x="972" y="4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EA878C-BA42-4958-93F1-08EB16E4D25F}"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40624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A878C-BA42-4958-93F1-08EB16E4D25F}"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24669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A878C-BA42-4958-93F1-08EB16E4D25F}"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6924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A878C-BA42-4958-93F1-08EB16E4D25F}"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205094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A878C-BA42-4958-93F1-08EB16E4D25F}"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99215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EA878C-BA42-4958-93F1-08EB16E4D25F}"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203188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EA878C-BA42-4958-93F1-08EB16E4D25F}"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174797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EA878C-BA42-4958-93F1-08EB16E4D25F}"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331030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A878C-BA42-4958-93F1-08EB16E4D25F}"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310072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12EA878C-BA42-4958-93F1-08EB16E4D25F}"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239337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12EA878C-BA42-4958-93F1-08EB16E4D25F}"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F191-6ED0-443E-BD3A-6C5D02E204BF}" type="slidenum">
              <a:rPr lang="en-US" smtClean="0"/>
              <a:t>‹#›</a:t>
            </a:fld>
            <a:endParaRPr lang="en-US"/>
          </a:p>
        </p:txBody>
      </p:sp>
    </p:spTree>
    <p:extLst>
      <p:ext uri="{BB962C8B-B14F-4D97-AF65-F5344CB8AC3E}">
        <p14:creationId xmlns:p14="http://schemas.microsoft.com/office/powerpoint/2010/main" val="191496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12EA878C-BA42-4958-93F1-08EB16E4D25F}" type="datetimeFigureOut">
              <a:rPr lang="en-US" smtClean="0"/>
              <a:t>2/8/2017</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1E69F191-6ED0-443E-BD3A-6C5D02E204BF}" type="slidenum">
              <a:rPr lang="en-US" smtClean="0"/>
              <a:t>‹#›</a:t>
            </a:fld>
            <a:endParaRPr lang="en-US"/>
          </a:p>
        </p:txBody>
      </p:sp>
    </p:spTree>
    <p:extLst>
      <p:ext uri="{BB962C8B-B14F-4D97-AF65-F5344CB8AC3E}">
        <p14:creationId xmlns:p14="http://schemas.microsoft.com/office/powerpoint/2010/main" val="1734549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8638" r="6038" b="6577"/>
          <a:stretch/>
        </p:blipFill>
        <p:spPr>
          <a:xfrm>
            <a:off x="20715973" y="12336824"/>
            <a:ext cx="7799006" cy="3940877"/>
          </a:xfrm>
          <a:prstGeom prst="rect">
            <a:avLst/>
          </a:prstGeom>
        </p:spPr>
      </p:pic>
      <p:pic>
        <p:nvPicPr>
          <p:cNvPr id="2" name="Picture 1"/>
          <p:cNvPicPr>
            <a:picLocks noChangeAspect="1"/>
          </p:cNvPicPr>
          <p:nvPr/>
        </p:nvPicPr>
        <p:blipFill rotWithShape="1">
          <a:blip r:embed="rId3"/>
          <a:srcRect r="11268"/>
          <a:stretch/>
        </p:blipFill>
        <p:spPr>
          <a:xfrm>
            <a:off x="15371523" y="11938815"/>
            <a:ext cx="5045043" cy="4609524"/>
          </a:xfrm>
          <a:prstGeom prst="rect">
            <a:avLst/>
          </a:prstGeom>
        </p:spPr>
      </p:pic>
      <p:sp>
        <p:nvSpPr>
          <p:cNvPr id="16" name="TextBox 15"/>
          <p:cNvSpPr txBox="1"/>
          <p:nvPr/>
        </p:nvSpPr>
        <p:spPr>
          <a:xfrm>
            <a:off x="814334" y="28908496"/>
            <a:ext cx="13320512" cy="3539430"/>
          </a:xfrm>
          <a:prstGeom prst="rect">
            <a:avLst/>
          </a:prstGeom>
          <a:no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Because </a:t>
            </a:r>
            <a:r>
              <a:rPr lang="en-US" sz="3200" i="1" dirty="0">
                <a:latin typeface="Times New Roman" panose="02020603050405020304" pitchFamily="18" charset="0"/>
                <a:cs typeface="Times New Roman" panose="02020603050405020304" pitchFamily="18" charset="0"/>
              </a:rPr>
              <a:t>L. </a:t>
            </a:r>
            <a:r>
              <a:rPr lang="en-US" sz="3200" i="1" dirty="0" err="1">
                <a:latin typeface="Times New Roman" panose="02020603050405020304" pitchFamily="18" charset="0"/>
                <a:cs typeface="Times New Roman" panose="02020603050405020304" pitchFamily="18" charset="0"/>
              </a:rPr>
              <a:t>pallasii</a:t>
            </a:r>
            <a:r>
              <a:rPr lang="en-US" sz="3200" dirty="0">
                <a:latin typeface="Times New Roman" panose="02020603050405020304" pitchFamily="18" charset="0"/>
                <a:cs typeface="Times New Roman" panose="02020603050405020304" pitchFamily="18" charset="0"/>
              </a:rPr>
              <a:t> are exposed to </a:t>
            </a:r>
            <a:r>
              <a:rPr lang="en-US" sz="3200" dirty="0" err="1">
                <a:latin typeface="Times New Roman" panose="02020603050405020304" pitchFamily="18" charset="0"/>
                <a:cs typeface="Times New Roman" panose="02020603050405020304" pitchFamily="18" charset="0"/>
              </a:rPr>
              <a:t>normoxic</a:t>
            </a:r>
            <a:r>
              <a:rPr lang="en-US" sz="3200" dirty="0">
                <a:latin typeface="Times New Roman" panose="02020603050405020304" pitchFamily="18" charset="0"/>
                <a:cs typeface="Times New Roman" panose="02020603050405020304" pitchFamily="18" charset="0"/>
              </a:rPr>
              <a:t> conditions, we expected them to have lower enzymatic antioxidant capacity than that of </a:t>
            </a:r>
            <a:r>
              <a:rPr lang="en-US" sz="3200" i="1" dirty="0">
                <a:latin typeface="Times New Roman" panose="02020603050405020304" pitchFamily="18" charset="0"/>
                <a:cs typeface="Times New Roman" panose="02020603050405020304" pitchFamily="18" charset="0"/>
              </a:rPr>
              <a:t>P. resecata</a:t>
            </a:r>
            <a:r>
              <a:rPr lang="en-US" sz="3200" dirty="0">
                <a:latin typeface="Times New Roman" panose="02020603050405020304" pitchFamily="18" charset="0"/>
                <a:cs typeface="Times New Roman" panose="02020603050405020304" pitchFamily="18" charset="0"/>
              </a:rPr>
              <a:t>, which are readily exposed to highly fluctuating oxygen conditions while living among </a:t>
            </a:r>
            <a:r>
              <a:rPr lang="en-US" sz="3200" i="1" dirty="0">
                <a:latin typeface="Times New Roman" panose="02020603050405020304" pitchFamily="18" charset="0"/>
                <a:cs typeface="Times New Roman" panose="02020603050405020304" pitchFamily="18" charset="0"/>
              </a:rPr>
              <a:t>Z. marina</a:t>
            </a:r>
            <a:r>
              <a:rPr lang="en-US" sz="3200" dirty="0">
                <a:latin typeface="Times New Roman" panose="02020603050405020304" pitchFamily="18" charset="0"/>
                <a:cs typeface="Times New Roman" panose="02020603050405020304" pitchFamily="18" charset="0"/>
              </a:rPr>
              <a:t> eelgrass beds. </a:t>
            </a:r>
            <a:r>
              <a:rPr lang="en-US" sz="3200" dirty="0">
                <a:solidFill>
                  <a:srgbClr val="CD1076"/>
                </a:solidFill>
                <a:latin typeface="Times New Roman" panose="02020603050405020304" pitchFamily="18" charset="0"/>
                <a:cs typeface="Times New Roman" panose="02020603050405020304" pitchFamily="18" charset="0"/>
              </a:rPr>
              <a:t>The purpose of this study was to investigate the enzymatic antioxidant capacity of </a:t>
            </a:r>
            <a:r>
              <a:rPr lang="en-US" sz="3200" i="1" dirty="0">
                <a:solidFill>
                  <a:srgbClr val="CD1076"/>
                </a:solidFill>
                <a:latin typeface="Times New Roman" panose="02020603050405020304" pitchFamily="18" charset="0"/>
                <a:cs typeface="Times New Roman" panose="02020603050405020304" pitchFamily="18" charset="0"/>
              </a:rPr>
              <a:t>P. resecata</a:t>
            </a:r>
            <a:r>
              <a:rPr lang="en-US" sz="3200" dirty="0">
                <a:solidFill>
                  <a:srgbClr val="CD1076"/>
                </a:solidFill>
                <a:latin typeface="Times New Roman" panose="02020603050405020304" pitchFamily="18" charset="0"/>
                <a:cs typeface="Times New Roman" panose="02020603050405020304" pitchFamily="18" charset="0"/>
              </a:rPr>
              <a:t> tissue and compare it to that of </a:t>
            </a:r>
            <a:r>
              <a:rPr lang="en-US" sz="3200" i="1" dirty="0">
                <a:solidFill>
                  <a:srgbClr val="CD1076"/>
                </a:solidFill>
                <a:latin typeface="Times New Roman" panose="02020603050405020304" pitchFamily="18" charset="0"/>
                <a:cs typeface="Times New Roman" panose="02020603050405020304" pitchFamily="18" charset="0"/>
              </a:rPr>
              <a:t>L. </a:t>
            </a:r>
            <a:r>
              <a:rPr lang="en-US" sz="3200" i="1" dirty="0" err="1">
                <a:solidFill>
                  <a:srgbClr val="CD1076"/>
                </a:solidFill>
                <a:latin typeface="Times New Roman" panose="02020603050405020304" pitchFamily="18" charset="0"/>
                <a:cs typeface="Times New Roman" panose="02020603050405020304" pitchFamily="18" charset="0"/>
              </a:rPr>
              <a:t>pallasii</a:t>
            </a:r>
            <a:r>
              <a:rPr lang="en-US" sz="3200" dirty="0">
                <a:solidFill>
                  <a:srgbClr val="CD1076"/>
                </a:solidFill>
                <a:latin typeface="Times New Roman" panose="02020603050405020304" pitchFamily="18" charset="0"/>
                <a:cs typeface="Times New Roman" panose="02020603050405020304" pitchFamily="18" charset="0"/>
              </a:rPr>
              <a:t>. </a:t>
            </a:r>
          </a:p>
        </p:txBody>
      </p:sp>
      <p:pic>
        <p:nvPicPr>
          <p:cNvPr id="37" name="Picture 36"/>
          <p:cNvPicPr>
            <a:picLocks noChangeAspect="1"/>
          </p:cNvPicPr>
          <p:nvPr/>
        </p:nvPicPr>
        <p:blipFill>
          <a:blip r:embed="rId4" cstate="hq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rot="16200000">
            <a:off x="387745" y="17250490"/>
            <a:ext cx="3760779" cy="2624148"/>
          </a:xfrm>
          <a:prstGeom prst="rect">
            <a:avLst/>
          </a:prstGeom>
          <a:ln w="28575">
            <a:solidFill>
              <a:srgbClr val="CD1076"/>
            </a:solidFill>
          </a:ln>
        </p:spPr>
      </p:pic>
      <p:pic>
        <p:nvPicPr>
          <p:cNvPr id="38" name="Picture 37"/>
          <p:cNvPicPr>
            <a:picLocks noChangeAspect="1"/>
          </p:cNvPicPr>
          <p:nvPr/>
        </p:nvPicPr>
        <p:blipFill rotWithShape="1">
          <a:blip r:embed="rId6" cstate="hqprint">
            <a:extLst>
              <a:ext uri="{28A0092B-C50C-407E-A947-70E740481C1C}">
                <a14:useLocalDpi xmlns:a14="http://schemas.microsoft.com/office/drawing/2010/main" val="0"/>
              </a:ext>
            </a:extLst>
          </a:blip>
          <a:srcRect l="10819" b="13264"/>
          <a:stretch/>
        </p:blipFill>
        <p:spPr>
          <a:xfrm>
            <a:off x="36940177" y="28511115"/>
            <a:ext cx="6036619" cy="3936811"/>
          </a:xfrm>
          <a:prstGeom prst="rect">
            <a:avLst/>
          </a:prstGeom>
          <a:ln w="28575">
            <a:solidFill>
              <a:srgbClr val="CD1076"/>
            </a:solidFill>
          </a:ln>
        </p:spPr>
      </p:pic>
      <p:sp>
        <p:nvSpPr>
          <p:cNvPr id="12" name="TextBox 11"/>
          <p:cNvSpPr txBox="1"/>
          <p:nvPr/>
        </p:nvSpPr>
        <p:spPr>
          <a:xfrm>
            <a:off x="1192698" y="8246887"/>
            <a:ext cx="13739854" cy="4113306"/>
          </a:xfrm>
          <a:prstGeom prst="rect">
            <a:avLst/>
          </a:prstGeom>
          <a:solidFill>
            <a:schemeClr val="bg1"/>
          </a:solidFill>
        </p:spPr>
        <p:txBody>
          <a:bodyPr wrap="square" rtlCol="0">
            <a:spAutoFit/>
          </a:bodyPr>
          <a:lstStyle/>
          <a:p>
            <a:endParaRPr lang="en-US" sz="26129" dirty="0"/>
          </a:p>
        </p:txBody>
      </p:sp>
      <p:sp>
        <p:nvSpPr>
          <p:cNvPr id="4" name="TextBox 3"/>
          <p:cNvSpPr txBox="1"/>
          <p:nvPr/>
        </p:nvSpPr>
        <p:spPr>
          <a:xfrm>
            <a:off x="788294" y="615767"/>
            <a:ext cx="42188505" cy="2954655"/>
          </a:xfrm>
          <a:prstGeom prst="rect">
            <a:avLst/>
          </a:prstGeom>
          <a:solidFill>
            <a:srgbClr val="4D895D"/>
          </a:solidFill>
          <a:ln>
            <a:solidFill>
              <a:srgbClr val="33755F"/>
            </a:solidFill>
          </a:ln>
        </p:spPr>
        <p:txBody>
          <a:bodyPr wrap="square" rtlCol="0">
            <a:spAutoFit/>
          </a:bodyPr>
          <a:lstStyle/>
          <a:p>
            <a:pPr algn="ctr"/>
            <a:r>
              <a:rPr lang="en-US" sz="6600" b="1" dirty="0">
                <a:solidFill>
                  <a:schemeClr val="bg1"/>
                </a:solidFill>
                <a:latin typeface="Times New Roman" panose="02020603050405020304" pitchFamily="18" charset="0"/>
                <a:cs typeface="Times New Roman" panose="02020603050405020304" pitchFamily="18" charset="0"/>
              </a:rPr>
              <a:t>HOW DOES THE GREEN EELGRASS ISOPOD PROTECT ITS TISSUE AGAINST HIGHLY FLUCTUATING OXYGEN CONDITIONS?</a:t>
            </a:r>
          </a:p>
          <a:p>
            <a:pPr algn="ctr"/>
            <a:r>
              <a:rPr lang="en-US" sz="5400" b="1" dirty="0">
                <a:solidFill>
                  <a:schemeClr val="bg1"/>
                </a:solidFill>
                <a:latin typeface="Times New Roman" panose="02020603050405020304" pitchFamily="18" charset="0"/>
                <a:cs typeface="Times New Roman" panose="02020603050405020304" pitchFamily="18" charset="0"/>
              </a:rPr>
              <a:t>C. Judelle Johnson, Leah E. Dann, and David L. Cowles; </a:t>
            </a:r>
            <a:r>
              <a:rPr lang="en-US" sz="5200" b="1" dirty="0">
                <a:solidFill>
                  <a:schemeClr val="bg1"/>
                </a:solidFill>
                <a:latin typeface="Times New Roman" panose="02020603050405020304" pitchFamily="18" charset="0"/>
                <a:cs typeface="Times New Roman" panose="02020603050405020304" pitchFamily="18" charset="0"/>
              </a:rPr>
              <a:t>Walla Walla University, College Place, WA</a:t>
            </a:r>
          </a:p>
        </p:txBody>
      </p:sp>
      <p:sp>
        <p:nvSpPr>
          <p:cNvPr id="5" name="TextBox 4"/>
          <p:cNvSpPr txBox="1"/>
          <p:nvPr/>
        </p:nvSpPr>
        <p:spPr>
          <a:xfrm>
            <a:off x="745802" y="4095600"/>
            <a:ext cx="13433032" cy="1015663"/>
          </a:xfrm>
          <a:prstGeom prst="rect">
            <a:avLst/>
          </a:prstGeom>
          <a:solidFill>
            <a:srgbClr val="4D895D"/>
          </a:solidFill>
        </p:spPr>
        <p:txBody>
          <a:bodyPr wrap="square" rtlCol="0">
            <a:spAutoFit/>
          </a:bodyPr>
          <a:lstStyle/>
          <a:p>
            <a:r>
              <a:rPr lang="en-US" sz="6000" b="1" dirty="0">
                <a:solidFill>
                  <a:schemeClr val="bg1"/>
                </a:solidFill>
                <a:latin typeface="Times New Roman" panose="02020603050405020304" pitchFamily="18" charset="0"/>
                <a:cs typeface="Times New Roman" panose="02020603050405020304" pitchFamily="18" charset="0"/>
              </a:rPr>
              <a:t>Abstract</a:t>
            </a:r>
            <a:endParaRPr lang="en-US" sz="377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45802" y="15322663"/>
            <a:ext cx="13457576" cy="1015663"/>
          </a:xfrm>
          <a:prstGeom prst="rect">
            <a:avLst/>
          </a:prstGeom>
          <a:solidFill>
            <a:srgbClr val="4D895D"/>
          </a:solidFill>
        </p:spPr>
        <p:txBody>
          <a:bodyPr wrap="square" rtlCol="0">
            <a:spAutoFit/>
          </a:bodyPr>
          <a:lstStyle/>
          <a:p>
            <a:r>
              <a:rPr lang="en-US" sz="6000" b="1" dirty="0">
                <a:solidFill>
                  <a:schemeClr val="bg1"/>
                </a:solidFill>
                <a:latin typeface="Times New Roman" panose="02020603050405020304" pitchFamily="18" charset="0"/>
                <a:cs typeface="Times New Roman" panose="02020603050405020304" pitchFamily="18" charset="0"/>
              </a:rPr>
              <a:t>Introduction</a:t>
            </a:r>
          </a:p>
        </p:txBody>
      </p:sp>
      <p:sp>
        <p:nvSpPr>
          <p:cNvPr id="7" name="TextBox 6"/>
          <p:cNvSpPr txBox="1"/>
          <p:nvPr/>
        </p:nvSpPr>
        <p:spPr>
          <a:xfrm>
            <a:off x="15252775" y="4095600"/>
            <a:ext cx="13335802" cy="1015663"/>
          </a:xfrm>
          <a:prstGeom prst="rect">
            <a:avLst/>
          </a:prstGeom>
          <a:solidFill>
            <a:srgbClr val="4D895D"/>
          </a:solidFill>
        </p:spPr>
        <p:txBody>
          <a:bodyPr wrap="square" rtlCol="0">
            <a:spAutoFit/>
          </a:bodyPr>
          <a:lstStyle/>
          <a:p>
            <a:r>
              <a:rPr lang="en-US" sz="6000" b="1" dirty="0">
                <a:solidFill>
                  <a:schemeClr val="bg1"/>
                </a:solidFill>
                <a:latin typeface="Times New Roman" panose="02020603050405020304" pitchFamily="18" charset="0"/>
                <a:cs typeface="Times New Roman" panose="02020603050405020304" pitchFamily="18" charset="0"/>
              </a:rPr>
              <a:t>Methods</a:t>
            </a:r>
          </a:p>
        </p:txBody>
      </p:sp>
      <p:sp>
        <p:nvSpPr>
          <p:cNvPr id="8" name="TextBox 7"/>
          <p:cNvSpPr txBox="1"/>
          <p:nvPr/>
        </p:nvSpPr>
        <p:spPr>
          <a:xfrm>
            <a:off x="15223586" y="10728658"/>
            <a:ext cx="13364991" cy="1015663"/>
          </a:xfrm>
          <a:prstGeom prst="rect">
            <a:avLst/>
          </a:prstGeom>
          <a:solidFill>
            <a:srgbClr val="4D895D"/>
          </a:solidFill>
        </p:spPr>
        <p:txBody>
          <a:bodyPr wrap="square" rtlCol="0">
            <a:spAutoFit/>
          </a:bodyPr>
          <a:lstStyle/>
          <a:p>
            <a:r>
              <a:rPr lang="en-US" sz="6000" b="1" dirty="0">
                <a:solidFill>
                  <a:schemeClr val="bg1"/>
                </a:solidFill>
                <a:latin typeface="Times New Roman" panose="02020603050405020304" pitchFamily="18" charset="0"/>
                <a:cs typeface="Times New Roman" panose="02020603050405020304" pitchFamily="18" charset="0"/>
              </a:rPr>
              <a:t>Results</a:t>
            </a:r>
          </a:p>
        </p:txBody>
      </p:sp>
      <p:sp>
        <p:nvSpPr>
          <p:cNvPr id="9" name="TextBox 8"/>
          <p:cNvSpPr txBox="1"/>
          <p:nvPr/>
        </p:nvSpPr>
        <p:spPr>
          <a:xfrm>
            <a:off x="29531144" y="10560851"/>
            <a:ext cx="13445653" cy="1015663"/>
          </a:xfrm>
          <a:prstGeom prst="rect">
            <a:avLst/>
          </a:prstGeom>
          <a:solidFill>
            <a:srgbClr val="4D895D"/>
          </a:solidFill>
        </p:spPr>
        <p:txBody>
          <a:bodyPr wrap="square" rtlCol="0">
            <a:spAutoFit/>
          </a:bodyPr>
          <a:lstStyle/>
          <a:p>
            <a:r>
              <a:rPr lang="en-US" sz="6000" b="1" dirty="0">
                <a:solidFill>
                  <a:schemeClr val="bg1"/>
                </a:solidFill>
                <a:latin typeface="Times New Roman" panose="02020603050405020304" pitchFamily="18" charset="0"/>
                <a:cs typeface="Times New Roman" panose="02020603050405020304" pitchFamily="18" charset="0"/>
              </a:rPr>
              <a:t>Discussion</a:t>
            </a:r>
            <a:endParaRPr lang="en-US" sz="377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9531143" y="26305332"/>
            <a:ext cx="13445653" cy="830997"/>
          </a:xfrm>
          <a:prstGeom prst="rect">
            <a:avLst/>
          </a:prstGeom>
          <a:solidFill>
            <a:srgbClr val="4D895D"/>
          </a:solidFill>
        </p:spPr>
        <p:txBody>
          <a:bodyPr wrap="square" rtlCol="0">
            <a:spAutoFit/>
          </a:bodyPr>
          <a:lstStyle/>
          <a:p>
            <a:r>
              <a:rPr lang="en-US" sz="4800" b="1" dirty="0">
                <a:solidFill>
                  <a:schemeClr val="bg1"/>
                </a:solidFill>
                <a:latin typeface="Times New Roman" panose="02020603050405020304" pitchFamily="18" charset="0"/>
                <a:cs typeface="Times New Roman" panose="02020603050405020304" pitchFamily="18" charset="0"/>
              </a:rPr>
              <a:t>References</a:t>
            </a:r>
          </a:p>
        </p:txBody>
      </p:sp>
      <p:sp>
        <p:nvSpPr>
          <p:cNvPr id="15" name="TextBox 14"/>
          <p:cNvSpPr txBox="1"/>
          <p:nvPr/>
        </p:nvSpPr>
        <p:spPr>
          <a:xfrm>
            <a:off x="800629" y="5426617"/>
            <a:ext cx="13415086" cy="944874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Organisms that live in habitats which exhibit </a:t>
            </a:r>
            <a:r>
              <a:rPr lang="en-US" sz="3200" dirty="0" err="1">
                <a:latin typeface="Times New Roman" panose="02020603050405020304" pitchFamily="18" charset="0"/>
                <a:cs typeface="Times New Roman" panose="02020603050405020304" pitchFamily="18" charset="0"/>
              </a:rPr>
              <a:t>hyperoxic</a:t>
            </a:r>
            <a:r>
              <a:rPr lang="en-US" sz="3200" dirty="0">
                <a:latin typeface="Times New Roman" panose="02020603050405020304" pitchFamily="18" charset="0"/>
                <a:cs typeface="Times New Roman" panose="02020603050405020304" pitchFamily="18" charset="0"/>
              </a:rPr>
              <a:t> or hypoxic oxygen conditions are likely to be exposed to high levels of reactive oxygen species (ROS). ROS can cause oxidative stress, causing damage to proteins, lipids, and DNA. The green eelgrass isopod </a:t>
            </a:r>
            <a:r>
              <a:rPr lang="en-US" sz="3200" i="1" dirty="0">
                <a:latin typeface="Times New Roman" panose="02020603050405020304" pitchFamily="18" charset="0"/>
                <a:cs typeface="Times New Roman" panose="02020603050405020304" pitchFamily="18" charset="0"/>
              </a:rPr>
              <a:t>Pentidotea resecata </a:t>
            </a:r>
            <a:r>
              <a:rPr lang="en-US" sz="3200" dirty="0">
                <a:latin typeface="Times New Roman" panose="02020603050405020304" pitchFamily="18" charset="0"/>
                <a:cs typeface="Times New Roman" panose="02020603050405020304" pitchFamily="18" charset="0"/>
              </a:rPr>
              <a:t>lives among shallow </a:t>
            </a:r>
            <a:r>
              <a:rPr lang="en-US" sz="3200" i="1" dirty="0">
                <a:latin typeface="Times New Roman" panose="02020603050405020304" pitchFamily="18" charset="0"/>
                <a:cs typeface="Times New Roman" panose="02020603050405020304" pitchFamily="18" charset="0"/>
              </a:rPr>
              <a:t>Zostera marina </a:t>
            </a:r>
            <a:r>
              <a:rPr lang="en-US" sz="3200" dirty="0">
                <a:latin typeface="Times New Roman" panose="02020603050405020304" pitchFamily="18" charset="0"/>
                <a:cs typeface="Times New Roman" panose="02020603050405020304" pitchFamily="18" charset="0"/>
              </a:rPr>
              <a:t>eelgrass beds. Because </a:t>
            </a:r>
            <a:r>
              <a:rPr lang="en-US" sz="3200" i="1" dirty="0">
                <a:latin typeface="Times New Roman" panose="02020603050405020304" pitchFamily="18" charset="0"/>
                <a:cs typeface="Times New Roman" panose="02020603050405020304" pitchFamily="18" charset="0"/>
              </a:rPr>
              <a:t>Z. marina </a:t>
            </a:r>
            <a:r>
              <a:rPr lang="en-US" sz="3200" dirty="0">
                <a:latin typeface="Times New Roman" panose="02020603050405020304" pitchFamily="18" charset="0"/>
                <a:cs typeface="Times New Roman" panose="02020603050405020304" pitchFamily="18" charset="0"/>
              </a:rPr>
              <a:t>produces oxygen during photosynthesis, </a:t>
            </a:r>
            <a:r>
              <a:rPr lang="en-US" sz="3200" i="1" dirty="0">
                <a:latin typeface="Times New Roman" panose="02020603050405020304" pitchFamily="18" charset="0"/>
                <a:cs typeface="Times New Roman" panose="02020603050405020304" pitchFamily="18" charset="0"/>
              </a:rPr>
              <a:t>P. resecata </a:t>
            </a:r>
            <a:r>
              <a:rPr lang="en-US" sz="3200" dirty="0">
                <a:latin typeface="Times New Roman" panose="02020603050405020304" pitchFamily="18" charset="0"/>
                <a:cs typeface="Times New Roman" panose="02020603050405020304" pitchFamily="18" charset="0"/>
              </a:rPr>
              <a:t>lives in a </a:t>
            </a:r>
            <a:r>
              <a:rPr lang="en-US" sz="3200" dirty="0" err="1">
                <a:latin typeface="Times New Roman" panose="02020603050405020304" pitchFamily="18" charset="0"/>
                <a:cs typeface="Times New Roman" panose="02020603050405020304" pitchFamily="18" charset="0"/>
              </a:rPr>
              <a:t>hyperoxic</a:t>
            </a:r>
            <a:r>
              <a:rPr lang="en-US" sz="3200" dirty="0">
                <a:latin typeface="Times New Roman" panose="02020603050405020304" pitchFamily="18" charset="0"/>
                <a:cs typeface="Times New Roman" panose="02020603050405020304" pitchFamily="18" charset="0"/>
              </a:rPr>
              <a:t> and highly fluctuating oxygen environment, with a range of below 20% to over 200% oxygen saturation. They likely protect themselves against these damaging ROS with antioxidants. We investigated the enzymatic antioxidant capacity of superoxide dismutase (SOD), catalase (CAT), and glutathione peroxidase (</a:t>
            </a:r>
            <a:r>
              <a:rPr lang="en-US" sz="3200" dirty="0" err="1">
                <a:latin typeface="Times New Roman" panose="02020603050405020304" pitchFamily="18" charset="0"/>
                <a:cs typeface="Times New Roman" panose="02020603050405020304" pitchFamily="18" charset="0"/>
              </a:rPr>
              <a:t>GPx</a:t>
            </a:r>
            <a:r>
              <a:rPr lang="en-US" sz="3200" dirty="0">
                <a:latin typeface="Times New Roman" panose="02020603050405020304" pitchFamily="18" charset="0"/>
                <a:cs typeface="Times New Roman" panose="02020603050405020304" pitchFamily="18" charset="0"/>
              </a:rPr>
              <a:t>) in the tissue of </a:t>
            </a:r>
            <a:r>
              <a:rPr lang="en-US" sz="3200" i="1" dirty="0">
                <a:latin typeface="Times New Roman" panose="02020603050405020304" pitchFamily="18" charset="0"/>
                <a:cs typeface="Times New Roman" panose="02020603050405020304" pitchFamily="18" charset="0"/>
              </a:rPr>
              <a:t>Pentidotea resecata</a:t>
            </a:r>
            <a:r>
              <a:rPr lang="en-US" sz="3200" dirty="0">
                <a:latin typeface="Times New Roman" panose="02020603050405020304" pitchFamily="18" charset="0"/>
                <a:cs typeface="Times New Roman" panose="02020603050405020304" pitchFamily="18" charset="0"/>
              </a:rPr>
              <a:t>. The activities of these enzymes were compared to that of </a:t>
            </a:r>
            <a:r>
              <a:rPr lang="en-US" sz="3200" i="1" dirty="0">
                <a:latin typeface="Times New Roman" panose="02020603050405020304" pitchFamily="18" charset="0"/>
                <a:cs typeface="Times New Roman" panose="02020603050405020304" pitchFamily="18" charset="0"/>
              </a:rPr>
              <a:t>Ligia pallasii</a:t>
            </a:r>
            <a:r>
              <a:rPr lang="en-US" sz="3200" dirty="0">
                <a:latin typeface="Times New Roman" panose="02020603050405020304" pitchFamily="18" charset="0"/>
                <a:cs typeface="Times New Roman" panose="02020603050405020304" pitchFamily="18" charset="0"/>
              </a:rPr>
              <a:t>, a marine isopod that lives in cracks in rocks, is only occasionally exposed to the water, and therefore rarely encounters </a:t>
            </a:r>
            <a:r>
              <a:rPr lang="en-US" sz="3200" dirty="0" err="1">
                <a:latin typeface="Times New Roman" panose="02020603050405020304" pitchFamily="18" charset="0"/>
                <a:cs typeface="Times New Roman" panose="02020603050405020304" pitchFamily="18" charset="0"/>
              </a:rPr>
              <a:t>hyperoxic</a:t>
            </a:r>
            <a:r>
              <a:rPr lang="en-US" sz="3200" dirty="0">
                <a:latin typeface="Times New Roman" panose="02020603050405020304" pitchFamily="18" charset="0"/>
                <a:cs typeface="Times New Roman" panose="02020603050405020304" pitchFamily="18" charset="0"/>
              </a:rPr>
              <a:t> conditions. Because </a:t>
            </a:r>
            <a:r>
              <a:rPr lang="en-US" sz="3200" i="1" dirty="0">
                <a:latin typeface="Times New Roman" panose="02020603050405020304" pitchFamily="18" charset="0"/>
                <a:cs typeface="Times New Roman" panose="02020603050405020304" pitchFamily="18" charset="0"/>
              </a:rPr>
              <a:t>P. resecata</a:t>
            </a:r>
            <a:r>
              <a:rPr lang="en-US" sz="3200" dirty="0">
                <a:latin typeface="Times New Roman" panose="02020603050405020304" pitchFamily="18" charset="0"/>
                <a:cs typeface="Times New Roman" panose="02020603050405020304" pitchFamily="18" charset="0"/>
              </a:rPr>
              <a:t> experiences </a:t>
            </a:r>
            <a:r>
              <a:rPr lang="en-US" sz="3200" dirty="0" err="1">
                <a:latin typeface="Times New Roman" panose="02020603050405020304" pitchFamily="18" charset="0"/>
                <a:cs typeface="Times New Roman" panose="02020603050405020304" pitchFamily="18" charset="0"/>
              </a:rPr>
              <a:t>hyperoxic</a:t>
            </a:r>
            <a:r>
              <a:rPr lang="en-US" sz="3200" dirty="0">
                <a:latin typeface="Times New Roman" panose="02020603050405020304" pitchFamily="18" charset="0"/>
                <a:cs typeface="Times New Roman" panose="02020603050405020304" pitchFamily="18" charset="0"/>
              </a:rPr>
              <a:t> and highly fluctuating oxygen conditions and therefore higher levels of ROS, </a:t>
            </a:r>
            <a:r>
              <a:rPr lang="en-US" sz="3200" dirty="0">
                <a:solidFill>
                  <a:srgbClr val="CD1076"/>
                </a:solidFill>
                <a:latin typeface="Times New Roman" panose="02020603050405020304" pitchFamily="18" charset="0"/>
                <a:cs typeface="Times New Roman" panose="02020603050405020304" pitchFamily="18" charset="0"/>
              </a:rPr>
              <a:t>we expected to observe higher enzymatic antioxidant levels in </a:t>
            </a:r>
            <a:r>
              <a:rPr lang="en-US" sz="3200" i="1" dirty="0">
                <a:solidFill>
                  <a:srgbClr val="CD1076"/>
                </a:solidFill>
                <a:latin typeface="Times New Roman" panose="02020603050405020304" pitchFamily="18" charset="0"/>
                <a:cs typeface="Times New Roman" panose="02020603050405020304" pitchFamily="18" charset="0"/>
              </a:rPr>
              <a:t>P. resecata </a:t>
            </a:r>
            <a:r>
              <a:rPr lang="en-US" sz="3200" dirty="0">
                <a:solidFill>
                  <a:srgbClr val="CD1076"/>
                </a:solidFill>
                <a:latin typeface="Times New Roman" panose="02020603050405020304" pitchFamily="18" charset="0"/>
                <a:cs typeface="Times New Roman" panose="02020603050405020304" pitchFamily="18" charset="0"/>
              </a:rPr>
              <a:t>compared to </a:t>
            </a:r>
            <a:r>
              <a:rPr lang="en-US" sz="3200" i="1" dirty="0">
                <a:solidFill>
                  <a:srgbClr val="CD1076"/>
                </a:solidFill>
                <a:latin typeface="Times New Roman" panose="02020603050405020304" pitchFamily="18" charset="0"/>
                <a:cs typeface="Times New Roman" panose="02020603050405020304" pitchFamily="18" charset="0"/>
              </a:rPr>
              <a:t>L. pallasii</a:t>
            </a:r>
            <a:r>
              <a:rPr lang="en-US" sz="3200" dirty="0">
                <a:solidFill>
                  <a:srgbClr val="CD1076"/>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Instead, the activity of SOD, CAT, and </a:t>
            </a:r>
            <a:r>
              <a:rPr lang="en-US" sz="3200" dirty="0" err="1">
                <a:latin typeface="Times New Roman" panose="02020603050405020304" pitchFamily="18" charset="0"/>
                <a:cs typeface="Times New Roman" panose="02020603050405020304" pitchFamily="18" charset="0"/>
              </a:rPr>
              <a:t>GPx</a:t>
            </a:r>
            <a:r>
              <a:rPr lang="en-US" sz="3200" dirty="0">
                <a:latin typeface="Times New Roman" panose="02020603050405020304" pitchFamily="18" charset="0"/>
                <a:cs typeface="Times New Roman" panose="02020603050405020304" pitchFamily="18" charset="0"/>
              </a:rPr>
              <a:t> of </a:t>
            </a:r>
            <a:r>
              <a:rPr lang="en-US" sz="3200" i="1" dirty="0">
                <a:latin typeface="Times New Roman" panose="02020603050405020304" pitchFamily="18" charset="0"/>
                <a:cs typeface="Times New Roman" panose="02020603050405020304" pitchFamily="18" charset="0"/>
              </a:rPr>
              <a:t>L. pallasii </a:t>
            </a:r>
            <a:r>
              <a:rPr lang="en-US" sz="3200" dirty="0">
                <a:latin typeface="Times New Roman" panose="02020603050405020304" pitchFamily="18" charset="0"/>
                <a:cs typeface="Times New Roman" panose="02020603050405020304" pitchFamily="18" charset="0"/>
              </a:rPr>
              <a:t>was significantly higher than that of </a:t>
            </a:r>
            <a:r>
              <a:rPr lang="en-US" sz="3200" i="1" dirty="0">
                <a:latin typeface="Times New Roman" panose="02020603050405020304" pitchFamily="18" charset="0"/>
                <a:cs typeface="Times New Roman" panose="02020603050405020304" pitchFamily="18" charset="0"/>
              </a:rPr>
              <a:t>P. resecata</a:t>
            </a:r>
            <a:r>
              <a:rPr lang="en-US" sz="3200" dirty="0">
                <a:latin typeface="Times New Roman" panose="02020603050405020304" pitchFamily="18" charset="0"/>
                <a:cs typeface="Times New Roman" panose="02020603050405020304" pitchFamily="18" charset="0"/>
              </a:rPr>
              <a:t>. Perhaps </a:t>
            </a:r>
            <a:r>
              <a:rPr lang="en-US" sz="3200" i="1" dirty="0">
                <a:latin typeface="Times New Roman" panose="02020603050405020304" pitchFamily="18" charset="0"/>
                <a:cs typeface="Times New Roman" panose="02020603050405020304" pitchFamily="18" charset="0"/>
              </a:rPr>
              <a:t>P. resecata </a:t>
            </a:r>
            <a:r>
              <a:rPr lang="en-US" sz="3200" dirty="0">
                <a:latin typeface="Times New Roman" panose="02020603050405020304" pitchFamily="18" charset="0"/>
                <a:cs typeface="Times New Roman" panose="02020603050405020304" pitchFamily="18" charset="0"/>
              </a:rPr>
              <a:t>have other preventive mechanisms and physical defenses to protect against ROS from </a:t>
            </a:r>
            <a:r>
              <a:rPr lang="en-US" sz="3200" dirty="0" err="1">
                <a:latin typeface="Times New Roman" panose="02020603050405020304" pitchFamily="18" charset="0"/>
                <a:cs typeface="Times New Roman" panose="02020603050405020304" pitchFamily="18" charset="0"/>
              </a:rPr>
              <a:t>hyperoxic</a:t>
            </a:r>
            <a:r>
              <a:rPr lang="en-US" sz="3200" dirty="0">
                <a:latin typeface="Times New Roman" panose="02020603050405020304" pitchFamily="18" charset="0"/>
                <a:cs typeface="Times New Roman" panose="02020603050405020304" pitchFamily="18" charset="0"/>
              </a:rPr>
              <a:t> and highly fluctuating oxygen conditions. </a:t>
            </a:r>
          </a:p>
        </p:txBody>
      </p:sp>
      <p:sp>
        <p:nvSpPr>
          <p:cNvPr id="17" name="TextBox 16"/>
          <p:cNvSpPr txBox="1"/>
          <p:nvPr/>
        </p:nvSpPr>
        <p:spPr>
          <a:xfrm>
            <a:off x="15223586" y="5271185"/>
            <a:ext cx="13287352" cy="52629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Dissolved oxygen was measured among the </a:t>
            </a:r>
            <a:r>
              <a:rPr lang="en-US" sz="2800" i="1" dirty="0">
                <a:latin typeface="Times New Roman" panose="02020603050405020304" pitchFamily="18" charset="0"/>
                <a:cs typeface="Times New Roman" panose="02020603050405020304" pitchFamily="18" charset="0"/>
              </a:rPr>
              <a:t>Z. marina </a:t>
            </a:r>
            <a:r>
              <a:rPr lang="en-US" sz="2800" dirty="0">
                <a:latin typeface="Times New Roman" panose="02020603050405020304" pitchFamily="18" charset="0"/>
                <a:cs typeface="Times New Roman" panose="02020603050405020304" pitchFamily="18" charset="0"/>
              </a:rPr>
              <a:t>eelgrass beds using a YSI 550A oxygen field electrode at low and high tides; morning, afternoon, and dawn; and on cloudy and sunny days. Oxygen saturation data were also downloaded from a buoy operated by NOAA National Estuarine Research Reserve in a nearby channel.</a:t>
            </a:r>
            <a:r>
              <a:rPr lang="en-US" sz="2800" baseline="30000" dirty="0">
                <a:latin typeface="Times New Roman" panose="02020603050405020304" pitchFamily="18" charset="0"/>
                <a:cs typeface="Times New Roman" panose="02020603050405020304" pitchFamily="18" charset="0"/>
              </a:rPr>
              <a:t>5</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Pentidotea resecata </a:t>
            </a:r>
            <a:r>
              <a:rPr lang="en-US" sz="2800" dirty="0">
                <a:latin typeface="Times New Roman" panose="02020603050405020304" pitchFamily="18" charset="0"/>
                <a:cs typeface="Times New Roman" panose="02020603050405020304" pitchFamily="18" charset="0"/>
              </a:rPr>
              <a:t>were collected from the same eelgrass beds in Padilla Bay, WA and </a:t>
            </a:r>
            <a:r>
              <a:rPr lang="en-US" sz="2800" i="1" dirty="0">
                <a:latin typeface="Times New Roman" panose="02020603050405020304" pitchFamily="18" charset="0"/>
                <a:cs typeface="Times New Roman" panose="02020603050405020304" pitchFamily="18" charset="0"/>
              </a:rPr>
              <a:t>Ligia pallasii </a:t>
            </a:r>
            <a:r>
              <a:rPr lang="en-US" sz="2800" dirty="0">
                <a:latin typeface="Times New Roman" panose="02020603050405020304" pitchFamily="18" charset="0"/>
                <a:cs typeface="Times New Roman" panose="02020603050405020304" pitchFamily="18" charset="0"/>
              </a:rPr>
              <a:t>were collected from Northwest Island in Rosario Bay, WA. Animals were sacrificed and dissected following collection. </a:t>
            </a:r>
            <a:r>
              <a:rPr lang="en-US" sz="2800" i="1" dirty="0">
                <a:latin typeface="Times New Roman" panose="02020603050405020304" pitchFamily="18" charset="0"/>
                <a:cs typeface="Times New Roman" panose="02020603050405020304" pitchFamily="18" charset="0"/>
              </a:rPr>
              <a:t>L. pallasii </a:t>
            </a:r>
            <a:r>
              <a:rPr lang="en-US" sz="2800" dirty="0">
                <a:latin typeface="Times New Roman" panose="02020603050405020304" pitchFamily="18" charset="0"/>
                <a:cs typeface="Times New Roman" panose="02020603050405020304" pitchFamily="18" charset="0"/>
              </a:rPr>
              <a:t>animals were placed in a chamber with dry ice and anesthetized before they were dissected. </a:t>
            </a:r>
            <a:r>
              <a:rPr lang="en-US" sz="2800" i="1" dirty="0">
                <a:latin typeface="Times New Roman" panose="02020603050405020304" pitchFamily="18" charset="0"/>
                <a:cs typeface="Times New Roman" panose="02020603050405020304" pitchFamily="18" charset="0"/>
              </a:rPr>
              <a:t>P. resecata </a:t>
            </a:r>
            <a:r>
              <a:rPr lang="en-US" sz="2800" dirty="0">
                <a:latin typeface="Times New Roman" panose="02020603050405020304" pitchFamily="18" charset="0"/>
                <a:cs typeface="Times New Roman" panose="02020603050405020304" pitchFamily="18" charset="0"/>
              </a:rPr>
              <a:t>animals were placed in ice cold sea water to slow their metabolism before they were decapitated and then dissected. Samples were frozen at -80°C. The activity of superoxide dismutase, catalase, and glutathione peroxidase were determined by assay kits from Sigma Aldrich, Cell </a:t>
            </a:r>
            <a:r>
              <a:rPr lang="en-US" sz="2800" dirty="0" err="1">
                <a:latin typeface="Times New Roman" panose="02020603050405020304" pitchFamily="18" charset="0"/>
                <a:cs typeface="Times New Roman" panose="02020603050405020304" pitchFamily="18" charset="0"/>
              </a:rPr>
              <a:t>Biolabs</a:t>
            </a:r>
            <a:r>
              <a:rPr lang="en-US" sz="2800" dirty="0">
                <a:latin typeface="Times New Roman" panose="02020603050405020304" pitchFamily="18" charset="0"/>
                <a:cs typeface="Times New Roman" panose="02020603050405020304" pitchFamily="18" charset="0"/>
              </a:rPr>
              <a:t>, and Cayman Chemicals, respectively. </a:t>
            </a:r>
          </a:p>
        </p:txBody>
      </p:sp>
      <p:sp>
        <p:nvSpPr>
          <p:cNvPr id="19" name="TextBox 18"/>
          <p:cNvSpPr txBox="1"/>
          <p:nvPr/>
        </p:nvSpPr>
        <p:spPr>
          <a:xfrm>
            <a:off x="29611568" y="28217362"/>
            <a:ext cx="3780443" cy="426270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5.	NOAA National Estuarine Research 	Reserve System (NERRS). System-	wide Monitoring Program. Data 	accessed from the NOAA NERRS 	Centralized Data Management 	Office website: 	http://cdmo.baruch.sc.edu/.</a:t>
            </a:r>
          </a:p>
          <a:p>
            <a:r>
              <a:rPr lang="en-US" sz="1600" dirty="0">
                <a:latin typeface="Times New Roman" panose="02020603050405020304" pitchFamily="18" charset="0"/>
                <a:cs typeface="Times New Roman" panose="02020603050405020304" pitchFamily="18" charset="0"/>
              </a:rPr>
              <a:t>6.	</a:t>
            </a:r>
            <a:r>
              <a:rPr lang="en-US" sz="1600" dirty="0" err="1">
                <a:latin typeface="Times New Roman" panose="02020603050405020304" pitchFamily="18" charset="0"/>
                <a:cs typeface="Times New Roman" panose="02020603050405020304" pitchFamily="18" charset="0"/>
              </a:rPr>
              <a:t>Babin</a:t>
            </a:r>
            <a:r>
              <a:rPr lang="en-US" sz="1600" dirty="0">
                <a:latin typeface="Times New Roman" panose="02020603050405020304" pitchFamily="18" charset="0"/>
                <a:cs typeface="Times New Roman" panose="02020603050405020304" pitchFamily="18" charset="0"/>
              </a:rPr>
              <a:t> et al. (2010). </a:t>
            </a:r>
            <a:r>
              <a:rPr lang="en-US" sz="1550" dirty="0">
                <a:latin typeface="Times New Roman" panose="02020603050405020304" pitchFamily="18" charset="0"/>
                <a:cs typeface="Times New Roman" panose="02020603050405020304" pitchFamily="18" charset="0"/>
              </a:rPr>
              <a:t>Dietary 	supplementation with carotenoids 	improves immunity without 	increasing 	its cost in a crustacean.</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The American 	Naturalist</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176</a:t>
            </a:r>
            <a:r>
              <a:rPr lang="en-US" sz="1600" dirty="0">
                <a:latin typeface="Times New Roman" panose="02020603050405020304" pitchFamily="18" charset="0"/>
                <a:cs typeface="Times New Roman" panose="02020603050405020304" pitchFamily="18" charset="0"/>
              </a:rPr>
              <a:t>(2), 234-241.</a:t>
            </a:r>
          </a:p>
          <a:p>
            <a:r>
              <a:rPr lang="en-US" sz="1600" dirty="0">
                <a:latin typeface="Times New Roman" panose="02020603050405020304" pitchFamily="18" charset="0"/>
                <a:cs typeface="Times New Roman" panose="02020603050405020304" pitchFamily="18" charset="0"/>
              </a:rPr>
              <a:t>7.	Dann, L. (2017). Does Pentidotea 	resecata hemolymph protect the 	isopod from oxidative stress? 	</a:t>
            </a:r>
            <a:r>
              <a:rPr lang="en-US" sz="1600" i="1" dirty="0">
                <a:latin typeface="Times New Roman" panose="02020603050405020304" pitchFamily="18" charset="0"/>
                <a:cs typeface="Times New Roman" panose="02020603050405020304" pitchFamily="18" charset="0"/>
              </a:rPr>
              <a:t>Poster at ASLO, Honolulu, HI, 	February 2017.</a:t>
            </a:r>
            <a:endParaRPr lang="en-US" sz="16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9531144" y="11626161"/>
            <a:ext cx="13445652" cy="5509200"/>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Z. marina </a:t>
            </a:r>
            <a:r>
              <a:rPr lang="en-US" sz="3200" dirty="0">
                <a:latin typeface="Times New Roman" panose="02020603050405020304" pitchFamily="18" charset="0"/>
                <a:cs typeface="Times New Roman" panose="02020603050405020304" pitchFamily="18" charset="0"/>
              </a:rPr>
              <a:t>eelgrass beds exhibit highly fluctuating dissolved oxygen saturation during the day, exposing </a:t>
            </a:r>
            <a:r>
              <a:rPr lang="en-US" sz="3200" i="1" dirty="0">
                <a:latin typeface="Times New Roman" panose="02020603050405020304" pitchFamily="18" charset="0"/>
                <a:cs typeface="Times New Roman" panose="02020603050405020304" pitchFamily="18" charset="0"/>
              </a:rPr>
              <a:t>P. resecata</a:t>
            </a:r>
            <a:r>
              <a:rPr lang="en-US" sz="3200" dirty="0">
                <a:latin typeface="Times New Roman" panose="02020603050405020304" pitchFamily="18" charset="0"/>
                <a:cs typeface="Times New Roman" panose="02020603050405020304" pitchFamily="18" charset="0"/>
              </a:rPr>
              <a:t> to dissolved oxygen levels ranging from well below 20% to over 200% (Figure 1b), therefore likely exposing </a:t>
            </a:r>
            <a:r>
              <a:rPr lang="en-US" sz="3200" i="1" dirty="0">
                <a:latin typeface="Times New Roman" panose="02020603050405020304" pitchFamily="18" charset="0"/>
                <a:cs typeface="Times New Roman" panose="02020603050405020304" pitchFamily="18" charset="0"/>
              </a:rPr>
              <a:t>P. resecata </a:t>
            </a:r>
            <a:r>
              <a:rPr lang="en-US" sz="3200" dirty="0">
                <a:latin typeface="Times New Roman" panose="02020603050405020304" pitchFamily="18" charset="0"/>
                <a:cs typeface="Times New Roman" panose="02020603050405020304" pitchFamily="18" charset="0"/>
              </a:rPr>
              <a:t>to high amounts of ROS. Because </a:t>
            </a:r>
            <a:r>
              <a:rPr lang="en-US" sz="3200" i="1" dirty="0">
                <a:latin typeface="Times New Roman" panose="02020603050405020304" pitchFamily="18" charset="0"/>
                <a:cs typeface="Times New Roman" panose="02020603050405020304" pitchFamily="18" charset="0"/>
              </a:rPr>
              <a:t>L. pallasii </a:t>
            </a:r>
            <a:r>
              <a:rPr lang="en-US" sz="3200" dirty="0">
                <a:latin typeface="Times New Roman" panose="02020603050405020304" pitchFamily="18" charset="0"/>
                <a:cs typeface="Times New Roman" panose="02020603050405020304" pitchFamily="18" charset="0"/>
              </a:rPr>
              <a:t>live among rocky cracks and never immerse themselves in seawater, they are likely exposed to only around 100% oxygen saturation. It would seem that </a:t>
            </a:r>
            <a:r>
              <a:rPr lang="en-US" sz="3200" i="1" dirty="0">
                <a:latin typeface="Times New Roman" panose="02020603050405020304" pitchFamily="18" charset="0"/>
                <a:cs typeface="Times New Roman" panose="02020603050405020304" pitchFamily="18" charset="0"/>
              </a:rPr>
              <a:t>P. resecata</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relative to </a:t>
            </a:r>
            <a:r>
              <a:rPr lang="en-US" sz="3200" i="1" dirty="0">
                <a:latin typeface="Times New Roman" panose="02020603050405020304" pitchFamily="18" charset="0"/>
                <a:cs typeface="Times New Roman" panose="02020603050405020304" pitchFamily="18" charset="0"/>
              </a:rPr>
              <a:t>L. </a:t>
            </a:r>
            <a:r>
              <a:rPr lang="en-US" sz="3200" i="1" dirty="0" err="1">
                <a:latin typeface="Times New Roman" panose="02020603050405020304" pitchFamily="18" charset="0"/>
                <a:cs typeface="Times New Roman" panose="02020603050405020304" pitchFamily="18" charset="0"/>
              </a:rPr>
              <a:t>pallasii</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should experience more damage from ROS. </a:t>
            </a:r>
            <a:r>
              <a:rPr lang="en-US" sz="3200" dirty="0">
                <a:solidFill>
                  <a:srgbClr val="CD1076"/>
                </a:solidFill>
                <a:latin typeface="Times New Roman" panose="02020603050405020304" pitchFamily="18" charset="0"/>
                <a:cs typeface="Times New Roman" panose="02020603050405020304" pitchFamily="18" charset="0"/>
              </a:rPr>
              <a:t>However, we found that </a:t>
            </a:r>
            <a:r>
              <a:rPr lang="en-US" sz="3200" i="1" dirty="0">
                <a:solidFill>
                  <a:srgbClr val="CD1076"/>
                </a:solidFill>
                <a:latin typeface="Times New Roman" panose="02020603050405020304" pitchFamily="18" charset="0"/>
                <a:cs typeface="Times New Roman" panose="02020603050405020304" pitchFamily="18" charset="0"/>
              </a:rPr>
              <a:t>L. </a:t>
            </a:r>
            <a:r>
              <a:rPr lang="en-US" sz="3200" i="1" dirty="0" err="1">
                <a:solidFill>
                  <a:srgbClr val="CD1076"/>
                </a:solidFill>
                <a:latin typeface="Times New Roman" panose="02020603050405020304" pitchFamily="18" charset="0"/>
                <a:cs typeface="Times New Roman" panose="02020603050405020304" pitchFamily="18" charset="0"/>
              </a:rPr>
              <a:t>pallasii</a:t>
            </a:r>
            <a:r>
              <a:rPr lang="en-US" sz="3200" i="1" dirty="0">
                <a:solidFill>
                  <a:srgbClr val="CD1076"/>
                </a:solidFill>
                <a:latin typeface="Times New Roman" panose="02020603050405020304" pitchFamily="18" charset="0"/>
                <a:cs typeface="Times New Roman" panose="02020603050405020304" pitchFamily="18" charset="0"/>
              </a:rPr>
              <a:t> </a:t>
            </a:r>
            <a:r>
              <a:rPr lang="en-US" sz="3200" dirty="0">
                <a:solidFill>
                  <a:srgbClr val="CD1076"/>
                </a:solidFill>
                <a:latin typeface="Times New Roman" panose="02020603050405020304" pitchFamily="18" charset="0"/>
                <a:cs typeface="Times New Roman" panose="02020603050405020304" pitchFamily="18" charset="0"/>
              </a:rPr>
              <a:t>tissues</a:t>
            </a:r>
            <a:r>
              <a:rPr lang="en-US" sz="3200" i="1" dirty="0">
                <a:solidFill>
                  <a:srgbClr val="CD1076"/>
                </a:solidFill>
                <a:latin typeface="Times New Roman" panose="02020603050405020304" pitchFamily="18" charset="0"/>
                <a:cs typeface="Times New Roman" panose="02020603050405020304" pitchFamily="18" charset="0"/>
              </a:rPr>
              <a:t> </a:t>
            </a:r>
            <a:r>
              <a:rPr lang="en-US" sz="3200" dirty="0">
                <a:solidFill>
                  <a:srgbClr val="CD1076"/>
                </a:solidFill>
                <a:latin typeface="Times New Roman" panose="02020603050405020304" pitchFamily="18" charset="0"/>
                <a:cs typeface="Times New Roman" panose="02020603050405020304" pitchFamily="18" charset="0"/>
              </a:rPr>
              <a:t>exhibit significantly higher enzymatic antioxidant capacity (SOD, CAT, and </a:t>
            </a:r>
            <a:r>
              <a:rPr lang="en-US" sz="3200" dirty="0" err="1">
                <a:solidFill>
                  <a:srgbClr val="CD1076"/>
                </a:solidFill>
                <a:latin typeface="Times New Roman" panose="02020603050405020304" pitchFamily="18" charset="0"/>
                <a:cs typeface="Times New Roman" panose="02020603050405020304" pitchFamily="18" charset="0"/>
              </a:rPr>
              <a:t>GPx</a:t>
            </a:r>
            <a:r>
              <a:rPr lang="en-US" sz="3200" dirty="0">
                <a:solidFill>
                  <a:srgbClr val="CD1076"/>
                </a:solidFill>
                <a:latin typeface="Times New Roman" panose="02020603050405020304" pitchFamily="18" charset="0"/>
                <a:cs typeface="Times New Roman" panose="02020603050405020304" pitchFamily="18" charset="0"/>
              </a:rPr>
              <a:t>) than do </a:t>
            </a:r>
            <a:r>
              <a:rPr lang="en-US" sz="3200" i="1" dirty="0">
                <a:solidFill>
                  <a:srgbClr val="CD1076"/>
                </a:solidFill>
                <a:latin typeface="Times New Roman" panose="02020603050405020304" pitchFamily="18" charset="0"/>
                <a:cs typeface="Times New Roman" panose="02020603050405020304" pitchFamily="18" charset="0"/>
              </a:rPr>
              <a:t>P. resecata </a:t>
            </a:r>
            <a:r>
              <a:rPr lang="en-US" sz="3200" dirty="0">
                <a:solidFill>
                  <a:srgbClr val="CD1076"/>
                </a:solidFill>
                <a:latin typeface="Times New Roman" panose="02020603050405020304" pitchFamily="18" charset="0"/>
                <a:cs typeface="Times New Roman" panose="02020603050405020304" pitchFamily="18" charset="0"/>
              </a:rPr>
              <a:t>tissues</a:t>
            </a:r>
            <a:r>
              <a:rPr lang="en-US" sz="3200" i="1" dirty="0">
                <a:solidFill>
                  <a:srgbClr val="CD1076"/>
                </a:solidFill>
                <a:latin typeface="Times New Roman" panose="02020603050405020304" pitchFamily="18" charset="0"/>
                <a:cs typeface="Times New Roman" panose="02020603050405020304" pitchFamily="18" charset="0"/>
              </a:rPr>
              <a:t> </a:t>
            </a:r>
            <a:r>
              <a:rPr lang="en-US" sz="3200" dirty="0">
                <a:solidFill>
                  <a:srgbClr val="CD1076"/>
                </a:solidFill>
                <a:latin typeface="Times New Roman" panose="02020603050405020304" pitchFamily="18" charset="0"/>
                <a:cs typeface="Times New Roman" panose="02020603050405020304" pitchFamily="18" charset="0"/>
              </a:rPr>
              <a:t>(Figures 2, 3, and 4). </a:t>
            </a:r>
            <a:r>
              <a:rPr lang="en-US" sz="3200" dirty="0">
                <a:latin typeface="Times New Roman" panose="02020603050405020304" pitchFamily="18" charset="0"/>
                <a:cs typeface="Times New Roman" panose="02020603050405020304" pitchFamily="18" charset="0"/>
              </a:rPr>
              <a:t>Perhaps </a:t>
            </a:r>
            <a:r>
              <a:rPr lang="en-US" sz="3200" i="1" dirty="0">
                <a:latin typeface="Times New Roman" panose="02020603050405020304" pitchFamily="18" charset="0"/>
                <a:cs typeface="Times New Roman" panose="02020603050405020304" pitchFamily="18" charset="0"/>
              </a:rPr>
              <a:t>P. resecata</a:t>
            </a:r>
            <a:r>
              <a:rPr lang="en-US" sz="3200" dirty="0">
                <a:latin typeface="Times New Roman" panose="02020603050405020304" pitchFamily="18" charset="0"/>
                <a:cs typeface="Times New Roman" panose="02020603050405020304" pitchFamily="18" charset="0"/>
              </a:rPr>
              <a:t> are protecting themselves from ROS damage using other mechanisms</a:t>
            </a:r>
            <a:r>
              <a:rPr lang="en-US" sz="3200" baseline="30000" dirty="0">
                <a:latin typeface="Times New Roman" panose="02020603050405020304" pitchFamily="18" charset="0"/>
                <a:cs typeface="Times New Roman" panose="02020603050405020304" pitchFamily="18" charset="0"/>
              </a:rPr>
              <a:t>6</a:t>
            </a:r>
            <a:r>
              <a:rPr lang="en-US" sz="3200" dirty="0">
                <a:latin typeface="Times New Roman" panose="02020603050405020304" pitchFamily="18" charset="0"/>
                <a:cs typeface="Times New Roman" panose="02020603050405020304" pitchFamily="18" charset="0"/>
              </a:rPr>
              <a:t> such as carotenoids</a:t>
            </a:r>
            <a:r>
              <a:rPr lang="en-US" sz="3200" baseline="30000" dirty="0">
                <a:latin typeface="Times New Roman" panose="02020603050405020304" pitchFamily="18" charset="0"/>
                <a:cs typeface="Times New Roman" panose="02020603050405020304" pitchFamily="18" charset="0"/>
              </a:rPr>
              <a:t>7</a:t>
            </a:r>
            <a:r>
              <a:rPr lang="en-US" sz="3200" dirty="0">
                <a:latin typeface="Times New Roman" panose="02020603050405020304" pitchFamily="18" charset="0"/>
                <a:cs typeface="Times New Roman" panose="02020603050405020304" pitchFamily="18" charset="0"/>
              </a:rPr>
              <a:t> or their immune system. </a:t>
            </a:r>
          </a:p>
        </p:txBody>
      </p:sp>
      <p:sp>
        <p:nvSpPr>
          <p:cNvPr id="21" name="TextBox 20"/>
          <p:cNvSpPr txBox="1"/>
          <p:nvPr/>
        </p:nvSpPr>
        <p:spPr>
          <a:xfrm>
            <a:off x="29531143" y="22457972"/>
            <a:ext cx="13445653" cy="1015663"/>
          </a:xfrm>
          <a:prstGeom prst="rect">
            <a:avLst/>
          </a:prstGeom>
          <a:solidFill>
            <a:srgbClr val="4D895D"/>
          </a:solidFill>
        </p:spPr>
        <p:txBody>
          <a:bodyPr wrap="square" rtlCol="0">
            <a:spAutoFit/>
          </a:bodyPr>
          <a:lstStyle/>
          <a:p>
            <a:r>
              <a:rPr lang="en-US" sz="6000" b="1" dirty="0">
                <a:solidFill>
                  <a:schemeClr val="bg1"/>
                </a:solidFill>
                <a:latin typeface="Times New Roman" panose="02020603050405020304" pitchFamily="18" charset="0"/>
                <a:cs typeface="Times New Roman" panose="02020603050405020304" pitchFamily="18" charset="0"/>
              </a:rPr>
              <a:t>Acknowledgements</a:t>
            </a:r>
          </a:p>
        </p:txBody>
      </p:sp>
      <p:sp>
        <p:nvSpPr>
          <p:cNvPr id="22" name="TextBox 21"/>
          <p:cNvSpPr txBox="1"/>
          <p:nvPr/>
        </p:nvSpPr>
        <p:spPr>
          <a:xfrm>
            <a:off x="29531145" y="23545158"/>
            <a:ext cx="13365226" cy="2677656"/>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We would like to acknowledge Sarah Anderson and Faith </a:t>
            </a:r>
            <a:r>
              <a:rPr lang="en-US" sz="2800" dirty="0" err="1">
                <a:latin typeface="Times New Roman" panose="02020603050405020304" pitchFamily="18" charset="0"/>
                <a:cs typeface="Times New Roman" panose="02020603050405020304" pitchFamily="18" charset="0"/>
              </a:rPr>
              <a:t>Hunnicutt</a:t>
            </a:r>
            <a:r>
              <a:rPr lang="en-US" sz="2800" dirty="0">
                <a:latin typeface="Times New Roman" panose="02020603050405020304" pitchFamily="18" charset="0"/>
                <a:cs typeface="Times New Roman" panose="02020603050405020304" pitchFamily="18" charset="0"/>
              </a:rPr>
              <a:t> for their help in the collection of </a:t>
            </a:r>
            <a:r>
              <a:rPr lang="en-US" sz="2800" i="1" dirty="0">
                <a:latin typeface="Times New Roman" panose="02020603050405020304" pitchFamily="18" charset="0"/>
                <a:cs typeface="Times New Roman" panose="02020603050405020304" pitchFamily="18" charset="0"/>
              </a:rPr>
              <a:t>P. resecata</a:t>
            </a:r>
            <a:r>
              <a:rPr lang="en-US" sz="2800" dirty="0">
                <a:latin typeface="Times New Roman" panose="02020603050405020304" pitchFamily="18" charset="0"/>
                <a:cs typeface="Times New Roman" panose="02020603050405020304" pitchFamily="18" charset="0"/>
              </a:rPr>
              <a:t>. We would also like to thank University of Washington Friday Harbor Lab and Whitman College for allowing us to use their facilities and equipment. We thank Dr. Jim </a:t>
            </a:r>
            <a:r>
              <a:rPr lang="en-US" sz="2800" dirty="0" err="1">
                <a:latin typeface="Times New Roman" panose="02020603050405020304" pitchFamily="18" charset="0"/>
                <a:cs typeface="Times New Roman" panose="02020603050405020304" pitchFamily="18" charset="0"/>
              </a:rPr>
              <a:t>Nestler</a:t>
            </a:r>
            <a:r>
              <a:rPr lang="en-US" sz="2800" dirty="0">
                <a:latin typeface="Times New Roman" panose="02020603050405020304" pitchFamily="18" charset="0"/>
                <a:cs typeface="Times New Roman" panose="02020603050405020304" pitchFamily="18" charset="0"/>
              </a:rPr>
              <a:t> and Dr. </a:t>
            </a:r>
            <a:r>
              <a:rPr lang="en-US" sz="2800" dirty="0" err="1">
                <a:latin typeface="Times New Roman" panose="02020603050405020304" pitchFamily="18" charset="0"/>
                <a:cs typeface="Times New Roman" panose="02020603050405020304" pitchFamily="18" charset="0"/>
              </a:rPr>
              <a:t>Kirt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Onthank</a:t>
            </a:r>
            <a:r>
              <a:rPr lang="en-US" sz="2800" dirty="0">
                <a:latin typeface="Times New Roman" panose="02020603050405020304" pitchFamily="18" charset="0"/>
                <a:cs typeface="Times New Roman" panose="02020603050405020304" pitchFamily="18" charset="0"/>
              </a:rPr>
              <a:t> for their support and guidance, and Dr. Joan Redd for her help with the 96-well plate reader at WWU. And lastly, Walla Walla University for providing funding, resources, and facilities.</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9531143" y="17177505"/>
            <a:ext cx="13445653" cy="1015663"/>
          </a:xfrm>
          <a:prstGeom prst="rect">
            <a:avLst/>
          </a:prstGeom>
          <a:solidFill>
            <a:srgbClr val="4D895D"/>
          </a:solidFill>
        </p:spPr>
        <p:txBody>
          <a:bodyPr wrap="square" rtlCol="0">
            <a:spAutoFit/>
          </a:bodyPr>
          <a:lstStyle/>
          <a:p>
            <a:r>
              <a:rPr lang="en-US" sz="6000" b="1" dirty="0">
                <a:solidFill>
                  <a:schemeClr val="bg1"/>
                </a:solidFill>
                <a:latin typeface="Times New Roman" panose="02020603050405020304" pitchFamily="18" charset="0"/>
                <a:cs typeface="Times New Roman" panose="02020603050405020304" pitchFamily="18" charset="0"/>
              </a:rPr>
              <a:t>Conclusions</a:t>
            </a:r>
            <a:endParaRPr lang="en-US" sz="37700" b="1" dirty="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9611569" y="18304876"/>
            <a:ext cx="13365227" cy="4031873"/>
          </a:xfrm>
          <a:prstGeom prst="rect">
            <a:avLst/>
          </a:prstGeom>
          <a:noFill/>
        </p:spPr>
        <p:txBody>
          <a:bodyPr wrap="square" rtlCol="0">
            <a:spAutoFit/>
          </a:bodyPr>
          <a:lstStyle/>
          <a:p>
            <a:pPr marL="617220" indent="-617220">
              <a:buFont typeface="Arial" panose="020B0604020202020204" pitchFamily="34" charset="0"/>
              <a:buChar char="•"/>
            </a:pPr>
            <a:r>
              <a:rPr lang="en-US" sz="3200" i="1" dirty="0">
                <a:solidFill>
                  <a:srgbClr val="CD1076"/>
                </a:solidFill>
                <a:latin typeface="Times New Roman" panose="02020603050405020304" pitchFamily="18" charset="0"/>
                <a:cs typeface="Times New Roman" panose="02020603050405020304" pitchFamily="18" charset="0"/>
              </a:rPr>
              <a:t>Z. marina </a:t>
            </a:r>
            <a:r>
              <a:rPr lang="en-US" sz="3200" dirty="0">
                <a:solidFill>
                  <a:srgbClr val="CD1076"/>
                </a:solidFill>
                <a:latin typeface="Times New Roman" panose="02020603050405020304" pitchFamily="18" charset="0"/>
                <a:cs typeface="Times New Roman" panose="02020603050405020304" pitchFamily="18" charset="0"/>
              </a:rPr>
              <a:t>eelgrass beds exhibit highly fluctuating dissolved oxygen levels.</a:t>
            </a:r>
          </a:p>
          <a:p>
            <a:pPr marL="617220" indent="-617220">
              <a:buFont typeface="Arial" panose="020B0604020202020204" pitchFamily="34" charset="0"/>
              <a:buChar char="•"/>
            </a:pPr>
            <a:r>
              <a:rPr lang="en-US" sz="3200" dirty="0">
                <a:solidFill>
                  <a:srgbClr val="CD1076"/>
                </a:solidFill>
                <a:latin typeface="Times New Roman" panose="02020603050405020304" pitchFamily="18" charset="0"/>
                <a:cs typeface="Times New Roman" panose="02020603050405020304" pitchFamily="18" charset="0"/>
              </a:rPr>
              <a:t>Enzymatic antioxidant capacity is higher in </a:t>
            </a:r>
            <a:r>
              <a:rPr lang="en-US" sz="3200" i="1" dirty="0">
                <a:solidFill>
                  <a:srgbClr val="CD1076"/>
                </a:solidFill>
                <a:latin typeface="Times New Roman" panose="02020603050405020304" pitchFamily="18" charset="0"/>
                <a:cs typeface="Times New Roman" panose="02020603050405020304" pitchFamily="18" charset="0"/>
              </a:rPr>
              <a:t>L. pallasii </a:t>
            </a:r>
            <a:r>
              <a:rPr lang="en-US" sz="3200" dirty="0">
                <a:solidFill>
                  <a:srgbClr val="CD1076"/>
                </a:solidFill>
                <a:latin typeface="Times New Roman" panose="02020603050405020304" pitchFamily="18" charset="0"/>
                <a:cs typeface="Times New Roman" panose="02020603050405020304" pitchFamily="18" charset="0"/>
              </a:rPr>
              <a:t>than in </a:t>
            </a:r>
            <a:r>
              <a:rPr lang="en-US" sz="3200" i="1" dirty="0">
                <a:solidFill>
                  <a:srgbClr val="CD1076"/>
                </a:solidFill>
                <a:latin typeface="Times New Roman" panose="02020603050405020304" pitchFamily="18" charset="0"/>
                <a:cs typeface="Times New Roman" panose="02020603050405020304" pitchFamily="18" charset="0"/>
              </a:rPr>
              <a:t>P. resecata</a:t>
            </a:r>
            <a:r>
              <a:rPr lang="en-US" sz="3200" dirty="0">
                <a:solidFill>
                  <a:srgbClr val="CD1076"/>
                </a:solidFill>
                <a:latin typeface="Times New Roman" panose="02020603050405020304" pitchFamily="18" charset="0"/>
                <a:cs typeface="Times New Roman" panose="02020603050405020304" pitchFamily="18" charset="0"/>
              </a:rPr>
              <a:t>.</a:t>
            </a:r>
          </a:p>
          <a:p>
            <a:pPr marL="617220" indent="-617220">
              <a:buFont typeface="Arial" panose="020B0604020202020204" pitchFamily="34" charset="0"/>
              <a:buChar char="•"/>
            </a:pPr>
            <a:r>
              <a:rPr lang="en-US" sz="3200" dirty="0">
                <a:solidFill>
                  <a:srgbClr val="CD1076"/>
                </a:solidFill>
                <a:latin typeface="Times New Roman" panose="02020603050405020304" pitchFamily="18" charset="0"/>
                <a:cs typeface="Times New Roman" panose="02020603050405020304" pitchFamily="18" charset="0"/>
              </a:rPr>
              <a:t>These results were not expected, and may be because  </a:t>
            </a:r>
          </a:p>
          <a:p>
            <a:pPr marL="1074420" lvl="1" indent="-617220">
              <a:buFont typeface="Arial" panose="020B0604020202020204" pitchFamily="34" charset="0"/>
              <a:buChar char="•"/>
            </a:pPr>
            <a:r>
              <a:rPr lang="en-US" sz="3200" i="1" dirty="0">
                <a:solidFill>
                  <a:srgbClr val="CD1076"/>
                </a:solidFill>
                <a:latin typeface="Times New Roman" panose="02020603050405020304" pitchFamily="18" charset="0"/>
                <a:cs typeface="Times New Roman" panose="02020603050405020304" pitchFamily="18" charset="0"/>
              </a:rPr>
              <a:t>P. resecata </a:t>
            </a:r>
            <a:r>
              <a:rPr lang="en-US" sz="3200" dirty="0">
                <a:solidFill>
                  <a:srgbClr val="CD1076"/>
                </a:solidFill>
                <a:latin typeface="Times New Roman" panose="02020603050405020304" pitchFamily="18" charset="0"/>
                <a:cs typeface="Times New Roman" panose="02020603050405020304" pitchFamily="18" charset="0"/>
              </a:rPr>
              <a:t>do not experience significant damage from ROS, or </a:t>
            </a:r>
          </a:p>
          <a:p>
            <a:pPr marL="1074420" lvl="1" indent="-617220">
              <a:buFont typeface="Arial" panose="020B0604020202020204" pitchFamily="34" charset="0"/>
              <a:buChar char="•"/>
            </a:pPr>
            <a:r>
              <a:rPr lang="en-US" sz="3200" i="1" dirty="0">
                <a:solidFill>
                  <a:srgbClr val="CD1076"/>
                </a:solidFill>
                <a:latin typeface="Times New Roman" panose="02020603050405020304" pitchFamily="18" charset="0"/>
                <a:cs typeface="Times New Roman" panose="02020603050405020304" pitchFamily="18" charset="0"/>
              </a:rPr>
              <a:t>P. resecata </a:t>
            </a:r>
            <a:r>
              <a:rPr lang="en-US" sz="3200" dirty="0">
                <a:solidFill>
                  <a:srgbClr val="CD1076"/>
                </a:solidFill>
                <a:latin typeface="Times New Roman" panose="02020603050405020304" pitchFamily="18" charset="0"/>
                <a:cs typeface="Times New Roman" panose="02020603050405020304" pitchFamily="18" charset="0"/>
              </a:rPr>
              <a:t>have other mechanisms</a:t>
            </a:r>
            <a:r>
              <a:rPr lang="en-US" sz="3200" baseline="30000" dirty="0">
                <a:solidFill>
                  <a:srgbClr val="CD1076"/>
                </a:solidFill>
                <a:latin typeface="Times New Roman" panose="02020603050405020304" pitchFamily="18" charset="0"/>
                <a:cs typeface="Times New Roman" panose="02020603050405020304" pitchFamily="18" charset="0"/>
              </a:rPr>
              <a:t>7</a:t>
            </a:r>
            <a:r>
              <a:rPr lang="en-US" sz="3200" dirty="0">
                <a:solidFill>
                  <a:srgbClr val="CD1076"/>
                </a:solidFill>
                <a:latin typeface="Times New Roman" panose="02020603050405020304" pitchFamily="18" charset="0"/>
                <a:cs typeface="Times New Roman" panose="02020603050405020304" pitchFamily="18" charset="0"/>
              </a:rPr>
              <a:t> to protect themselves from highly fluctuating oxygen conditions</a:t>
            </a:r>
          </a:p>
          <a:p>
            <a:pPr marL="617220" indent="-617220">
              <a:buFont typeface="Arial" panose="020B0604020202020204" pitchFamily="34" charset="0"/>
              <a:buChar char="•"/>
            </a:pPr>
            <a:r>
              <a:rPr lang="en-US" sz="3200" dirty="0">
                <a:solidFill>
                  <a:srgbClr val="CD1076"/>
                </a:solidFill>
                <a:latin typeface="Times New Roman" panose="02020603050405020304" pitchFamily="18" charset="0"/>
                <a:cs typeface="Times New Roman" panose="02020603050405020304" pitchFamily="18" charset="0"/>
              </a:rPr>
              <a:t>Future experiments measuring ROS and lipid damage may need to be done to confirm these speculations. </a:t>
            </a:r>
          </a:p>
        </p:txBody>
      </p:sp>
      <p:sp>
        <p:nvSpPr>
          <p:cNvPr id="27" name="TextBox 26"/>
          <p:cNvSpPr txBox="1"/>
          <p:nvPr/>
        </p:nvSpPr>
        <p:spPr>
          <a:xfrm>
            <a:off x="15549383" y="31247597"/>
            <a:ext cx="13039193"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3. Catalase activity in </a:t>
            </a:r>
            <a:r>
              <a:rPr lang="en-US" sz="2400" b="1" i="1" dirty="0">
                <a:latin typeface="Times New Roman" panose="02020603050405020304" pitchFamily="18" charset="0"/>
                <a:cs typeface="Times New Roman" panose="02020603050405020304" pitchFamily="18" charset="0"/>
              </a:rPr>
              <a:t>P. resecata </a:t>
            </a:r>
            <a:r>
              <a:rPr lang="en-US" sz="2400" b="1" dirty="0">
                <a:latin typeface="Times New Roman" panose="02020603050405020304" pitchFamily="18" charset="0"/>
                <a:cs typeface="Times New Roman" panose="02020603050405020304" pitchFamily="18" charset="0"/>
              </a:rPr>
              <a:t>vs. </a:t>
            </a:r>
            <a:r>
              <a:rPr lang="en-US" sz="2400" b="1" i="1" dirty="0">
                <a:latin typeface="Times New Roman" panose="02020603050405020304" pitchFamily="18" charset="0"/>
                <a:cs typeface="Times New Roman" panose="02020603050405020304" pitchFamily="18" charset="0"/>
              </a:rPr>
              <a:t>L. pallasii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CAT activity of </a:t>
            </a:r>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pallasii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(n=15) was significantly higher than that of </a:t>
            </a:r>
            <a:r>
              <a:rPr lang="en-US" sz="2400" i="1" dirty="0">
                <a:latin typeface="Times New Roman" panose="02020603050405020304" pitchFamily="18" charset="0"/>
                <a:cs typeface="Times New Roman" panose="02020603050405020304" pitchFamily="18" charset="0"/>
              </a:rPr>
              <a:t>P. resecata </a:t>
            </a:r>
            <a:r>
              <a:rPr lang="en-US" sz="2400" dirty="0">
                <a:latin typeface="Times New Roman" panose="02020603050405020304" pitchFamily="18" charset="0"/>
                <a:cs typeface="Times New Roman" panose="02020603050405020304" pitchFamily="18" charset="0"/>
              </a:rPr>
              <a:t>(n=15). The letters a and b represent statistically significant values. (Wilcoxon rank sum test. W= 63, p= 0.04084.)</a:t>
            </a:r>
          </a:p>
        </p:txBody>
      </p:sp>
      <p:sp>
        <p:nvSpPr>
          <p:cNvPr id="28" name="TextBox 27"/>
          <p:cNvSpPr txBox="1"/>
          <p:nvPr/>
        </p:nvSpPr>
        <p:spPr>
          <a:xfrm>
            <a:off x="15549383" y="23896304"/>
            <a:ext cx="13039193"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2. Superoxide Dismutase activity in </a:t>
            </a:r>
            <a:r>
              <a:rPr lang="en-US" sz="2400" b="1" i="1" dirty="0">
                <a:latin typeface="Times New Roman" panose="02020603050405020304" pitchFamily="18" charset="0"/>
                <a:cs typeface="Times New Roman" panose="02020603050405020304" pitchFamily="18" charset="0"/>
              </a:rPr>
              <a:t>P. resecata </a:t>
            </a:r>
            <a:r>
              <a:rPr lang="en-US" sz="2400" b="1" dirty="0">
                <a:latin typeface="Times New Roman" panose="02020603050405020304" pitchFamily="18" charset="0"/>
                <a:cs typeface="Times New Roman" panose="02020603050405020304" pitchFamily="18" charset="0"/>
              </a:rPr>
              <a:t>vs. </a:t>
            </a:r>
            <a:r>
              <a:rPr lang="en-US" sz="2400" b="1" i="1" dirty="0">
                <a:latin typeface="Times New Roman" panose="02020603050405020304" pitchFamily="18" charset="0"/>
                <a:cs typeface="Times New Roman" panose="02020603050405020304" pitchFamily="18" charset="0"/>
              </a:rPr>
              <a:t>L. pallasii</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SOD activity of </a:t>
            </a:r>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pallasii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(n=10) was significantly higher than that of </a:t>
            </a:r>
            <a:r>
              <a:rPr lang="en-US" sz="2400" i="1" dirty="0">
                <a:latin typeface="Times New Roman" panose="02020603050405020304" pitchFamily="18" charset="0"/>
                <a:cs typeface="Times New Roman" panose="02020603050405020304" pitchFamily="18" charset="0"/>
              </a:rPr>
              <a:t>P. resecata </a:t>
            </a:r>
            <a:r>
              <a:rPr lang="en-US" sz="2400" dirty="0">
                <a:latin typeface="Times New Roman" panose="02020603050405020304" pitchFamily="18" charset="0"/>
                <a:cs typeface="Times New Roman" panose="02020603050405020304" pitchFamily="18" charset="0"/>
              </a:rPr>
              <a:t>(n=10). The letters a and b represent statistically significant values. (Welch Two Sample t-test. t= -8.2975, </a:t>
            </a:r>
            <a:r>
              <a:rPr lang="en-US" sz="2400" dirty="0" err="1">
                <a:latin typeface="Times New Roman" panose="02020603050405020304" pitchFamily="18" charset="0"/>
                <a:cs typeface="Times New Roman" panose="02020603050405020304" pitchFamily="18" charset="0"/>
              </a:rPr>
              <a:t>df</a:t>
            </a:r>
            <a:r>
              <a:rPr lang="en-US" sz="2400" dirty="0">
                <a:latin typeface="Times New Roman" panose="02020603050405020304" pitchFamily="18" charset="0"/>
                <a:cs typeface="Times New Roman" panose="02020603050405020304" pitchFamily="18" charset="0"/>
              </a:rPr>
              <a:t>= 11.592, p= 3.258e-06.)</a:t>
            </a:r>
          </a:p>
        </p:txBody>
      </p:sp>
      <p:sp>
        <p:nvSpPr>
          <p:cNvPr id="29" name="TextBox 28"/>
          <p:cNvSpPr txBox="1"/>
          <p:nvPr/>
        </p:nvSpPr>
        <p:spPr>
          <a:xfrm>
            <a:off x="29611568" y="9005481"/>
            <a:ext cx="13365228"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4. Glutathione peroxidase activity in </a:t>
            </a:r>
            <a:r>
              <a:rPr lang="en-US" sz="2400" b="1" i="1" dirty="0">
                <a:latin typeface="Times New Roman" panose="02020603050405020304" pitchFamily="18" charset="0"/>
                <a:cs typeface="Times New Roman" panose="02020603050405020304" pitchFamily="18" charset="0"/>
              </a:rPr>
              <a:t>P. resecata </a:t>
            </a:r>
            <a:r>
              <a:rPr lang="en-US" sz="2400" b="1" dirty="0">
                <a:latin typeface="Times New Roman" panose="02020603050405020304" pitchFamily="18" charset="0"/>
                <a:cs typeface="Times New Roman" panose="02020603050405020304" pitchFamily="18" charset="0"/>
              </a:rPr>
              <a:t>vs. </a:t>
            </a:r>
            <a:r>
              <a:rPr lang="en-US" sz="2400" b="1" i="1" dirty="0">
                <a:latin typeface="Times New Roman" panose="02020603050405020304" pitchFamily="18" charset="0"/>
                <a:cs typeface="Times New Roman" panose="02020603050405020304" pitchFamily="18" charset="0"/>
              </a:rPr>
              <a:t>L. pallasii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GPx</a:t>
            </a:r>
            <a:r>
              <a:rPr lang="en-US" sz="2400" dirty="0">
                <a:latin typeface="Times New Roman" panose="02020603050405020304" pitchFamily="18" charset="0"/>
                <a:cs typeface="Times New Roman" panose="02020603050405020304" pitchFamily="18" charset="0"/>
              </a:rPr>
              <a:t> activity of </a:t>
            </a:r>
            <a:r>
              <a:rPr lang="en-US" sz="2400" i="1" dirty="0">
                <a:latin typeface="Times New Roman" panose="02020603050405020304" pitchFamily="18" charset="0"/>
                <a:cs typeface="Times New Roman" panose="02020603050405020304" pitchFamily="18" charset="0"/>
              </a:rPr>
              <a:t>L. </a:t>
            </a:r>
            <a:r>
              <a:rPr lang="en-US" sz="2400" i="1" dirty="0" err="1">
                <a:latin typeface="Times New Roman" panose="02020603050405020304" pitchFamily="18" charset="0"/>
                <a:cs typeface="Times New Roman" panose="02020603050405020304" pitchFamily="18" charset="0"/>
              </a:rPr>
              <a:t>pallasii</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(n=20) was significantly higher than that of </a:t>
            </a:r>
            <a:r>
              <a:rPr lang="en-US" sz="2400" i="1" dirty="0">
                <a:latin typeface="Times New Roman" panose="02020603050405020304" pitchFamily="18" charset="0"/>
                <a:cs typeface="Times New Roman" panose="02020603050405020304" pitchFamily="18" charset="0"/>
              </a:rPr>
              <a:t>P. resecata </a:t>
            </a:r>
            <a:r>
              <a:rPr lang="en-US" sz="2400" dirty="0">
                <a:latin typeface="Times New Roman" panose="02020603050405020304" pitchFamily="18" charset="0"/>
                <a:cs typeface="Times New Roman" panose="02020603050405020304" pitchFamily="18" charset="0"/>
              </a:rPr>
              <a:t>(n=22). The letters a and b represent statistically significant values. (Permutation test. W= 63, p≤ 0.00001.)</a:t>
            </a:r>
          </a:p>
        </p:txBody>
      </p:sp>
      <p:pic>
        <p:nvPicPr>
          <p:cNvPr id="3" name="Picture 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5400000">
            <a:off x="33042410" y="28871229"/>
            <a:ext cx="3926300" cy="3227098"/>
          </a:xfrm>
          <a:prstGeom prst="rect">
            <a:avLst/>
          </a:prstGeom>
          <a:ln w="28575">
            <a:solidFill>
              <a:srgbClr val="CD1076"/>
            </a:solidFill>
          </a:ln>
        </p:spPr>
      </p:pic>
      <p:sp>
        <p:nvSpPr>
          <p:cNvPr id="31" name="TextBox 30"/>
          <p:cNvSpPr txBox="1"/>
          <p:nvPr/>
        </p:nvSpPr>
        <p:spPr>
          <a:xfrm>
            <a:off x="16418136" y="12918274"/>
            <a:ext cx="44450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a:t>
            </a:r>
          </a:p>
        </p:txBody>
      </p:sp>
      <p:sp>
        <p:nvSpPr>
          <p:cNvPr id="32" name="TextBox 31"/>
          <p:cNvSpPr txBox="1"/>
          <p:nvPr/>
        </p:nvSpPr>
        <p:spPr>
          <a:xfrm>
            <a:off x="21645012" y="12918274"/>
            <a:ext cx="44450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t>
            </a:r>
          </a:p>
        </p:txBody>
      </p:sp>
      <p:sp>
        <p:nvSpPr>
          <p:cNvPr id="33" name="TextBox 32"/>
          <p:cNvSpPr txBox="1"/>
          <p:nvPr/>
        </p:nvSpPr>
        <p:spPr>
          <a:xfrm>
            <a:off x="15549381" y="16859151"/>
            <a:ext cx="13039195"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1. Percent saturation of dissolved oxygen levels in Padilla Bay.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Dissolved oxygen saturation data along with light level collected by our research team on July 29, 2016.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Dissolved oxygen saturation data obtained from NOAA National Estuarine Research Reserve System from January to December 2016.</a:t>
            </a:r>
            <a:r>
              <a:rPr lang="en-US" sz="2400" baseline="30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29611568" y="27178473"/>
            <a:ext cx="13284803"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Morris, R. H., Abbott, D. P., &amp; </a:t>
            </a:r>
            <a:r>
              <a:rPr lang="en-US" sz="1600" dirty="0" err="1">
                <a:latin typeface="Times New Roman" panose="02020603050405020304" pitchFamily="18" charset="0"/>
                <a:cs typeface="Times New Roman" panose="02020603050405020304" pitchFamily="18" charset="0"/>
              </a:rPr>
              <a:t>Haderlie</a:t>
            </a:r>
            <a:r>
              <a:rPr lang="en-US" sz="1600" dirty="0">
                <a:latin typeface="Times New Roman" panose="02020603050405020304" pitchFamily="18" charset="0"/>
                <a:cs typeface="Times New Roman" panose="02020603050405020304" pitchFamily="18" charset="0"/>
              </a:rPr>
              <a:t>, E. C. (1980). Intertidal invertebrates of California. Stanford University Press, Stanford, CA. 690 pp. </a:t>
            </a:r>
          </a:p>
          <a:p>
            <a:r>
              <a:rPr lang="en-US" sz="1600" dirty="0">
                <a:latin typeface="Times New Roman" panose="02020603050405020304" pitchFamily="18" charset="0"/>
                <a:cs typeface="Times New Roman" panose="02020603050405020304" pitchFamily="18" charset="0"/>
              </a:rPr>
              <a:t>2.	</a:t>
            </a:r>
            <a:r>
              <a:rPr lang="en-US" sz="1600" dirty="0" err="1">
                <a:latin typeface="Times New Roman" panose="02020603050405020304" pitchFamily="18" charset="0"/>
                <a:cs typeface="Times New Roman" panose="02020603050405020304" pitchFamily="18" charset="0"/>
              </a:rPr>
              <a:t>Halliwell</a:t>
            </a:r>
            <a:r>
              <a:rPr lang="en-US" sz="1600" dirty="0">
                <a:latin typeface="Times New Roman" panose="02020603050405020304" pitchFamily="18" charset="0"/>
                <a:cs typeface="Times New Roman" panose="02020603050405020304" pitchFamily="18" charset="0"/>
              </a:rPr>
              <a:t>, B. (1999). Antioxidant </a:t>
            </a:r>
            <a:r>
              <a:rPr lang="en-US" sz="1600" dirty="0" err="1">
                <a:latin typeface="Times New Roman" panose="02020603050405020304" pitchFamily="18" charset="0"/>
                <a:cs typeface="Times New Roman" panose="02020603050405020304" pitchFamily="18" charset="0"/>
              </a:rPr>
              <a:t>defence</a:t>
            </a:r>
            <a:r>
              <a:rPr lang="en-US" sz="1600" dirty="0">
                <a:latin typeface="Times New Roman" panose="02020603050405020304" pitchFamily="18" charset="0"/>
                <a:cs typeface="Times New Roman" panose="02020603050405020304" pitchFamily="18" charset="0"/>
              </a:rPr>
              <a:t> mechanisms: from the beginning to the end (of the beginning). </a:t>
            </a:r>
            <a:r>
              <a:rPr lang="en-US" sz="1600" i="1" dirty="0">
                <a:latin typeface="Times New Roman" panose="02020603050405020304" pitchFamily="18" charset="0"/>
                <a:cs typeface="Times New Roman" panose="02020603050405020304" pitchFamily="18" charset="0"/>
              </a:rPr>
              <a:t>Free radical research</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31</a:t>
            </a:r>
            <a:r>
              <a:rPr lang="en-US" sz="1600" dirty="0">
                <a:latin typeface="Times New Roman" panose="02020603050405020304" pitchFamily="18" charset="0"/>
                <a:cs typeface="Times New Roman" panose="02020603050405020304" pitchFamily="18" charset="0"/>
              </a:rPr>
              <a:t>(4), 261-272.</a:t>
            </a:r>
          </a:p>
          <a:p>
            <a:r>
              <a:rPr lang="en-US" sz="1600" dirty="0">
                <a:latin typeface="Times New Roman" panose="02020603050405020304" pitchFamily="18" charset="0"/>
                <a:cs typeface="Times New Roman" panose="02020603050405020304" pitchFamily="18" charset="0"/>
              </a:rPr>
              <a:t>3.	Lesser, M. P. (2006). Oxidative stress in marine environments: biochemistry and physiological ecology. </a:t>
            </a:r>
            <a:r>
              <a:rPr lang="en-US" sz="1600" i="1" dirty="0" err="1">
                <a:latin typeface="Times New Roman" panose="02020603050405020304" pitchFamily="18" charset="0"/>
                <a:cs typeface="Times New Roman" panose="02020603050405020304" pitchFamily="18" charset="0"/>
              </a:rPr>
              <a:t>Annu</a:t>
            </a:r>
            <a:r>
              <a:rPr lang="en-US" sz="1600" i="1" dirty="0">
                <a:latin typeface="Times New Roman" panose="02020603050405020304" pitchFamily="18" charset="0"/>
                <a:cs typeface="Times New Roman" panose="02020603050405020304" pitchFamily="18" charset="0"/>
              </a:rPr>
              <a:t>. Rev. Physiol.</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68</a:t>
            </a:r>
            <a:r>
              <a:rPr lang="en-US" sz="1600" dirty="0">
                <a:latin typeface="Times New Roman" panose="02020603050405020304" pitchFamily="18" charset="0"/>
                <a:cs typeface="Times New Roman" panose="02020603050405020304" pitchFamily="18" charset="0"/>
              </a:rPr>
              <a:t>, 253-278.</a:t>
            </a:r>
          </a:p>
          <a:p>
            <a:r>
              <a:rPr lang="en-US" sz="1600" dirty="0">
                <a:latin typeface="Times New Roman" panose="02020603050405020304" pitchFamily="18" charset="0"/>
                <a:cs typeface="Times New Roman" panose="02020603050405020304" pitchFamily="18" charset="0"/>
              </a:rPr>
              <a:t>4.	Livingstone, D. R. (2003). Oxidative stress in aquatic organisms in relation to pollution and aquaculture. </a:t>
            </a:r>
            <a:r>
              <a:rPr lang="en-US" sz="1600" i="1" dirty="0">
                <a:latin typeface="Times New Roman" panose="02020603050405020304" pitchFamily="18" charset="0"/>
                <a:cs typeface="Times New Roman" panose="02020603050405020304" pitchFamily="18" charset="0"/>
              </a:rPr>
              <a:t>Revue de </a:t>
            </a:r>
            <a:r>
              <a:rPr lang="en-US" sz="1600" i="1" dirty="0" err="1">
                <a:latin typeface="Times New Roman" panose="02020603050405020304" pitchFamily="18" charset="0"/>
                <a:cs typeface="Times New Roman" panose="02020603050405020304" pitchFamily="18" charset="0"/>
              </a:rPr>
              <a:t>Medecine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Veterinaire</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154</a:t>
            </a:r>
            <a:r>
              <a:rPr lang="en-US" sz="1600" dirty="0">
                <a:latin typeface="Times New Roman" panose="02020603050405020304" pitchFamily="18" charset="0"/>
                <a:cs typeface="Times New Roman" panose="02020603050405020304" pitchFamily="18" charset="0"/>
              </a:rPr>
              <a:t>(6), 427-430.</a:t>
            </a:r>
          </a:p>
        </p:txBody>
      </p:sp>
      <p:sp>
        <p:nvSpPr>
          <p:cNvPr id="43" name="TextBox 42"/>
          <p:cNvSpPr txBox="1"/>
          <p:nvPr/>
        </p:nvSpPr>
        <p:spPr>
          <a:xfrm>
            <a:off x="1250539" y="20030623"/>
            <a:ext cx="2035190" cy="369332"/>
          </a:xfrm>
          <a:prstGeom prst="rect">
            <a:avLst/>
          </a:prstGeom>
          <a:noFill/>
        </p:spPr>
        <p:txBody>
          <a:bodyPr wrap="square" rtlCol="0">
            <a:spAutoFit/>
          </a:bodyPr>
          <a:lstStyle/>
          <a:p>
            <a:r>
              <a:rPr lang="en-US" i="1" dirty="0"/>
              <a:t>Pentidotea resecata</a:t>
            </a:r>
          </a:p>
        </p:txBody>
      </p:sp>
      <p:sp>
        <p:nvSpPr>
          <p:cNvPr id="44" name="TextBox 43"/>
          <p:cNvSpPr txBox="1"/>
          <p:nvPr/>
        </p:nvSpPr>
        <p:spPr>
          <a:xfrm>
            <a:off x="3922295" y="16449749"/>
            <a:ext cx="10256539" cy="3539430"/>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Zostera</a:t>
            </a:r>
            <a:r>
              <a:rPr lang="en-US" sz="3200" i="1" dirty="0">
                <a:latin typeface="Times New Roman" panose="02020603050405020304" pitchFamily="18" charset="0"/>
                <a:cs typeface="Times New Roman" panose="02020603050405020304" pitchFamily="18" charset="0"/>
              </a:rPr>
              <a:t> marina </a:t>
            </a:r>
            <a:r>
              <a:rPr lang="en-US" sz="3200" dirty="0">
                <a:latin typeface="Times New Roman" panose="02020603050405020304" pitchFamily="18" charset="0"/>
                <a:cs typeface="Times New Roman" panose="02020603050405020304" pitchFamily="18" charset="0"/>
              </a:rPr>
              <a:t>eelgrass beds are a common habitat for many marine species such as fish, anemones, crabs, and isopods. </a:t>
            </a:r>
            <a:r>
              <a:rPr lang="en-US" sz="3200" i="1" dirty="0">
                <a:latin typeface="Times New Roman" panose="02020603050405020304" pitchFamily="18" charset="0"/>
                <a:cs typeface="Times New Roman" panose="02020603050405020304" pitchFamily="18" charset="0"/>
              </a:rPr>
              <a:t>Z. marina</a:t>
            </a:r>
            <a:r>
              <a:rPr lang="en-US" sz="3200" dirty="0">
                <a:latin typeface="Times New Roman" panose="02020603050405020304" pitchFamily="18" charset="0"/>
                <a:cs typeface="Times New Roman" panose="02020603050405020304" pitchFamily="18" charset="0"/>
              </a:rPr>
              <a:t> produces oxygen during photosynthesis which is released into the water column, and does not dissipate readily. Because green eelgrass isopods, </a:t>
            </a:r>
            <a:r>
              <a:rPr lang="en-US" sz="3200" i="1" dirty="0">
                <a:latin typeface="Times New Roman" panose="02020603050405020304" pitchFamily="18" charset="0"/>
                <a:cs typeface="Times New Roman" panose="02020603050405020304" pitchFamily="18" charset="0"/>
              </a:rPr>
              <a:t>Pentidotea resecata</a:t>
            </a:r>
            <a:r>
              <a:rPr lang="en-US" sz="3200" dirty="0">
                <a:latin typeface="Times New Roman" panose="02020603050405020304" pitchFamily="18" charset="0"/>
                <a:cs typeface="Times New Roman" panose="02020603050405020304" pitchFamily="18" charset="0"/>
              </a:rPr>
              <a:t>, live and feed on </a:t>
            </a:r>
            <a:r>
              <a:rPr lang="en-US" sz="3200" i="1" dirty="0">
                <a:latin typeface="Times New Roman" panose="02020603050405020304" pitchFamily="18" charset="0"/>
                <a:cs typeface="Times New Roman" panose="02020603050405020304" pitchFamily="18" charset="0"/>
              </a:rPr>
              <a:t>Z. marina </a:t>
            </a:r>
            <a:r>
              <a:rPr lang="en-US" sz="3200" dirty="0">
                <a:latin typeface="Times New Roman" panose="02020603050405020304" pitchFamily="18" charset="0"/>
                <a:cs typeface="Times New Roman" panose="02020603050405020304" pitchFamily="18" charset="0"/>
              </a:rPr>
              <a:t>beds, they are likely exposed to fluctuating levels of dissolved oxygen.  </a:t>
            </a:r>
          </a:p>
        </p:txBody>
      </p:sp>
      <p:sp>
        <p:nvSpPr>
          <p:cNvPr id="45" name="TextBox 44"/>
          <p:cNvSpPr txBox="1"/>
          <p:nvPr/>
        </p:nvSpPr>
        <p:spPr>
          <a:xfrm>
            <a:off x="788294" y="20801878"/>
            <a:ext cx="13390540"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high intertidal to supratidal habitat and only comes in contact with seawater during dawn and dusk to feed on algae and to dip its gills to keep them moist.</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They spend the majority of the day hiding in rocky cracks along the shore in large communities. Because of this lifestyle, they are likely exposed to 100% oxygen saturation, or </a:t>
            </a:r>
            <a:r>
              <a:rPr lang="en-US" sz="3200" dirty="0" err="1">
                <a:latin typeface="Times New Roman" panose="02020603050405020304" pitchFamily="18" charset="0"/>
                <a:cs typeface="Times New Roman" panose="02020603050405020304" pitchFamily="18" charset="0"/>
              </a:rPr>
              <a:t>normoxic</a:t>
            </a:r>
            <a:r>
              <a:rPr lang="en-US" sz="3200" dirty="0">
                <a:latin typeface="Times New Roman" panose="02020603050405020304" pitchFamily="18" charset="0"/>
                <a:cs typeface="Times New Roman" panose="02020603050405020304" pitchFamily="18" charset="0"/>
              </a:rPr>
              <a:t> conditions, and will experience little, if any, exposure to </a:t>
            </a:r>
            <a:r>
              <a:rPr lang="en-US" sz="3200" dirty="0" err="1">
                <a:latin typeface="Times New Roman" panose="02020603050405020304" pitchFamily="18" charset="0"/>
                <a:cs typeface="Times New Roman" panose="02020603050405020304" pitchFamily="18" charset="0"/>
              </a:rPr>
              <a:t>hyperoxic</a:t>
            </a:r>
            <a:r>
              <a:rPr lang="en-US" sz="3200" dirty="0">
                <a:latin typeface="Times New Roman" panose="02020603050405020304" pitchFamily="18" charset="0"/>
                <a:cs typeface="Times New Roman" panose="02020603050405020304" pitchFamily="18" charset="0"/>
              </a:rPr>
              <a:t> conditions. </a:t>
            </a:r>
          </a:p>
          <a:p>
            <a:endParaRPr lang="en-US" sz="32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833328" y="24116523"/>
            <a:ext cx="13320512" cy="501675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All living organisms that are exposed to oxygen have defense mechanisms such as antioxidants to help quench reactive oxygen species (ROS). ROS such as superoxide anion radicals (O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singlet oxygen (</a:t>
            </a:r>
            <a:r>
              <a:rPr lang="en-US" sz="3200" baseline="30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hydroxyl radicals (HO∙), and hydrogen peroxide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can cause significant oxidative damage such as lipid peroxidation, DNA damage, enzyme inactivation,</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apoptosis and cell necrosis.</a:t>
            </a:r>
            <a:r>
              <a:rPr lang="en-US" sz="3200" baseline="30000" dirty="0">
                <a:latin typeface="Times New Roman" panose="02020603050405020304" pitchFamily="18" charset="0"/>
                <a:cs typeface="Times New Roman" panose="02020603050405020304" pitchFamily="18" charset="0"/>
              </a:rPr>
              <a:t>3,4</a:t>
            </a:r>
            <a:r>
              <a:rPr lang="en-US" sz="3200" dirty="0">
                <a:latin typeface="Times New Roman" panose="02020603050405020304" pitchFamily="18" charset="0"/>
                <a:cs typeface="Times New Roman" panose="02020603050405020304" pitchFamily="18" charset="0"/>
              </a:rPr>
              <a:t> Common enzymatic antioxidants that are responsible for extinguishing ROS are superoxide dismutase (SOD), catalase (CAT), and glutathione peroxidase (</a:t>
            </a:r>
            <a:r>
              <a:rPr lang="en-US" sz="3200" dirty="0" err="1">
                <a:latin typeface="Times New Roman" panose="02020603050405020304" pitchFamily="18" charset="0"/>
                <a:cs typeface="Times New Roman" panose="02020603050405020304" pitchFamily="18" charset="0"/>
              </a:rPr>
              <a:t>GPx</a:t>
            </a:r>
            <a:r>
              <a:rPr lang="en-US" sz="3200" dirty="0">
                <a:latin typeface="Times New Roman" panose="02020603050405020304" pitchFamily="18" charset="0"/>
                <a:cs typeface="Times New Roman" panose="02020603050405020304" pitchFamily="18" charset="0"/>
              </a:rPr>
              <a:t>). SOD is responsible for the </a:t>
            </a:r>
            <a:r>
              <a:rPr lang="en-US" sz="3200" dirty="0" err="1">
                <a:latin typeface="Times New Roman" panose="02020603050405020304" pitchFamily="18" charset="0"/>
                <a:cs typeface="Times New Roman" panose="02020603050405020304" pitchFamily="18" charset="0"/>
              </a:rPr>
              <a:t>dismutation</a:t>
            </a:r>
            <a:r>
              <a:rPr lang="en-US" sz="3200" dirty="0">
                <a:latin typeface="Times New Roman" panose="02020603050405020304" pitchFamily="18" charset="0"/>
                <a:cs typeface="Times New Roman" panose="02020603050405020304" pitchFamily="18" charset="0"/>
              </a:rPr>
              <a:t> of 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into either 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or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CAT catalyzes the decomposition of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into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and O</a:t>
            </a:r>
            <a:r>
              <a:rPr lang="en-US" sz="3200" baseline="-25000" dirty="0">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GPx</a:t>
            </a:r>
            <a:r>
              <a:rPr lang="en-US" sz="3200" dirty="0">
                <a:latin typeface="Times New Roman" panose="02020603050405020304" pitchFamily="18" charset="0"/>
                <a:cs typeface="Times New Roman" panose="02020603050405020304" pitchFamily="18" charset="0"/>
              </a:rPr>
              <a:t> reduces free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to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using glutathione. </a:t>
            </a:r>
          </a:p>
        </p:txBody>
      </p:sp>
      <p:sp>
        <p:nvSpPr>
          <p:cNvPr id="47" name="TextBox 46"/>
          <p:cNvSpPr txBox="1"/>
          <p:nvPr/>
        </p:nvSpPr>
        <p:spPr>
          <a:xfrm>
            <a:off x="3922294" y="20304533"/>
            <a:ext cx="10256539"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Ligia pallasii</a:t>
            </a:r>
            <a:r>
              <a:rPr lang="en-US" sz="3200" dirty="0">
                <a:latin typeface="Times New Roman" panose="02020603050405020304" pitchFamily="18" charset="0"/>
                <a:cs typeface="Times New Roman" panose="02020603050405020304" pitchFamily="18" charset="0"/>
              </a:rPr>
              <a:t>, commonly called the rock louse, lives in a</a:t>
            </a:r>
          </a:p>
        </p:txBody>
      </p:sp>
      <p:pic>
        <p:nvPicPr>
          <p:cNvPr id="34" name="Picture 33"/>
          <p:cNvPicPr>
            <a:picLocks noChangeAspect="1"/>
          </p:cNvPicPr>
          <p:nvPr/>
        </p:nvPicPr>
        <p:blipFill rotWithShape="1">
          <a:blip r:embed="rId8"/>
          <a:srcRect t="10745" r="3903"/>
          <a:stretch/>
        </p:blipFill>
        <p:spPr>
          <a:xfrm>
            <a:off x="30850172" y="4249245"/>
            <a:ext cx="10899407" cy="4545219"/>
          </a:xfrm>
          <a:prstGeom prst="rect">
            <a:avLst/>
          </a:prstGeom>
        </p:spPr>
      </p:pic>
      <p:pic>
        <p:nvPicPr>
          <p:cNvPr id="40" name="Picture 39"/>
          <p:cNvPicPr>
            <a:picLocks noChangeAspect="1"/>
          </p:cNvPicPr>
          <p:nvPr/>
        </p:nvPicPr>
        <p:blipFill>
          <a:blip r:embed="rId9"/>
          <a:stretch>
            <a:fillRect/>
          </a:stretch>
        </p:blipFill>
        <p:spPr>
          <a:xfrm>
            <a:off x="16583791" y="25594513"/>
            <a:ext cx="10970374" cy="5155204"/>
          </a:xfrm>
          <a:prstGeom prst="rect">
            <a:avLst/>
          </a:prstGeom>
        </p:spPr>
      </p:pic>
      <p:pic>
        <p:nvPicPr>
          <p:cNvPr id="49" name="Picture 48"/>
          <p:cNvPicPr>
            <a:picLocks noChangeAspect="1"/>
          </p:cNvPicPr>
          <p:nvPr/>
        </p:nvPicPr>
        <p:blipFill>
          <a:blip r:embed="rId10"/>
          <a:stretch>
            <a:fillRect/>
          </a:stretch>
        </p:blipFill>
        <p:spPr>
          <a:xfrm>
            <a:off x="16583791" y="18410625"/>
            <a:ext cx="10926386" cy="5134533"/>
          </a:xfrm>
          <a:prstGeom prst="rect">
            <a:avLst/>
          </a:prstGeom>
        </p:spPr>
      </p:pic>
    </p:spTree>
    <p:extLst>
      <p:ext uri="{BB962C8B-B14F-4D97-AF65-F5344CB8AC3E}">
        <p14:creationId xmlns:p14="http://schemas.microsoft.com/office/powerpoint/2010/main" val="113107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9568</TotalTime>
  <Words>1412</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Judelle Johnson</dc:creator>
  <cp:lastModifiedBy>David Cowles</cp:lastModifiedBy>
  <cp:revision>152</cp:revision>
  <dcterms:created xsi:type="dcterms:W3CDTF">2016-10-26T17:00:12Z</dcterms:created>
  <dcterms:modified xsi:type="dcterms:W3CDTF">2017-02-08T17:35:56Z</dcterms:modified>
</cp:coreProperties>
</file>